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47"/>
  </p:notesMasterIdLst>
  <p:sldIdLst>
    <p:sldId id="256" r:id="rId2"/>
    <p:sldId id="348" r:id="rId3"/>
    <p:sldId id="356" r:id="rId4"/>
    <p:sldId id="357" r:id="rId5"/>
    <p:sldId id="358" r:id="rId6"/>
    <p:sldId id="349" r:id="rId7"/>
    <p:sldId id="359" r:id="rId8"/>
    <p:sldId id="361" r:id="rId9"/>
    <p:sldId id="958" r:id="rId10"/>
    <p:sldId id="557" r:id="rId11"/>
    <p:sldId id="560" r:id="rId12"/>
    <p:sldId id="561" r:id="rId13"/>
    <p:sldId id="559" r:id="rId14"/>
    <p:sldId id="963" r:id="rId15"/>
    <p:sldId id="964" r:id="rId16"/>
    <p:sldId id="955" r:id="rId17"/>
    <p:sldId id="565" r:id="rId18"/>
    <p:sldId id="948" r:id="rId19"/>
    <p:sldId id="491" r:id="rId20"/>
    <p:sldId id="949" r:id="rId21"/>
    <p:sldId id="952" r:id="rId22"/>
    <p:sldId id="968" r:id="rId23"/>
    <p:sldId id="953" r:id="rId24"/>
    <p:sldId id="957" r:id="rId25"/>
    <p:sldId id="947" r:id="rId26"/>
    <p:sldId id="257" r:id="rId27"/>
    <p:sldId id="258" r:id="rId28"/>
    <p:sldId id="259" r:id="rId29"/>
    <p:sldId id="260" r:id="rId30"/>
    <p:sldId id="261" r:id="rId31"/>
    <p:sldId id="262" r:id="rId32"/>
    <p:sldId id="263" r:id="rId33"/>
    <p:sldId id="264" r:id="rId34"/>
    <p:sldId id="265" r:id="rId35"/>
    <p:sldId id="267" r:id="rId36"/>
    <p:sldId id="266" r:id="rId37"/>
    <p:sldId id="268" r:id="rId38"/>
    <p:sldId id="269" r:id="rId39"/>
    <p:sldId id="271" r:id="rId40"/>
    <p:sldId id="966" r:id="rId41"/>
    <p:sldId id="967" r:id="rId42"/>
    <p:sldId id="960" r:id="rId43"/>
    <p:sldId id="273" r:id="rId44"/>
    <p:sldId id="276" r:id="rId45"/>
    <p:sldId id="278" r:id="rId4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2" d="100"/>
          <a:sy n="112" d="100"/>
        </p:scale>
        <p:origin x="55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co  Studio Perciballi Scalas" userId="3f9885f4-2fc9-4f99-bc48-0f84dd7d5811" providerId="ADAL" clId="{64E77BDB-9C07-4322-9004-98D2B7D15B7D}"/>
    <pc:docChg chg="modSld">
      <pc:chgData name="Marco  Studio Perciballi Scalas" userId="3f9885f4-2fc9-4f99-bc48-0f84dd7d5811" providerId="ADAL" clId="{64E77BDB-9C07-4322-9004-98D2B7D15B7D}" dt="2022-10-20T06:10:04.003" v="16" actId="20577"/>
      <pc:docMkLst>
        <pc:docMk/>
      </pc:docMkLst>
      <pc:sldChg chg="modSp mod">
        <pc:chgData name="Marco  Studio Perciballi Scalas" userId="3f9885f4-2fc9-4f99-bc48-0f84dd7d5811" providerId="ADAL" clId="{64E77BDB-9C07-4322-9004-98D2B7D15B7D}" dt="2022-10-20T06:10:04.003" v="16" actId="20577"/>
        <pc:sldMkLst>
          <pc:docMk/>
          <pc:sldMk cId="2672037363" sldId="256"/>
        </pc:sldMkLst>
        <pc:spChg chg="mod">
          <ac:chgData name="Marco  Studio Perciballi Scalas" userId="3f9885f4-2fc9-4f99-bc48-0f84dd7d5811" providerId="ADAL" clId="{64E77BDB-9C07-4322-9004-98D2B7D15B7D}" dt="2022-10-20T06:10:04.003" v="16" actId="20577"/>
          <ac:spMkLst>
            <pc:docMk/>
            <pc:sldMk cId="2672037363" sldId="256"/>
            <ac:spMk id="3" creationId="{CA076E05-E438-F875-339E-B5CD4829DCC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4B5F41-C89F-4E07-861C-093FF95ED154}" type="datetimeFigureOut">
              <a:rPr lang="it-IT" smtClean="0"/>
              <a:t>20/10/2022</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75004C-DCD5-40D2-A362-72F42617EFBA}" type="slidenum">
              <a:rPr lang="it-IT" smtClean="0"/>
              <a:t>‹N›</a:t>
            </a:fld>
            <a:endParaRPr lang="it-IT"/>
          </a:p>
        </p:txBody>
      </p:sp>
    </p:spTree>
    <p:extLst>
      <p:ext uri="{BB962C8B-B14F-4D97-AF65-F5344CB8AC3E}">
        <p14:creationId xmlns:p14="http://schemas.microsoft.com/office/powerpoint/2010/main" val="13023884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EB35A7B3-E718-FE45-A87A-A03B6A66B476}" type="slidenum">
              <a:rPr lang="it-IT" smtClean="0"/>
              <a:t>8</a:t>
            </a:fld>
            <a:endParaRPr lang="it-IT"/>
          </a:p>
        </p:txBody>
      </p:sp>
    </p:spTree>
    <p:extLst>
      <p:ext uri="{BB962C8B-B14F-4D97-AF65-F5344CB8AC3E}">
        <p14:creationId xmlns:p14="http://schemas.microsoft.com/office/powerpoint/2010/main" val="4658237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200" b="0" i="0" u="none" strike="noStrike" kern="1200" baseline="0" dirty="0">
                <a:solidFill>
                  <a:schemeClr val="tx1"/>
                </a:solidFill>
                <a:latin typeface="+mn-lt"/>
                <a:ea typeface="+mn-ea"/>
                <a:cs typeface="+mn-cs"/>
              </a:rPr>
              <a:t>Esposizione dei contenuti attraverso l’esplicitazione degli Argomenti anticipati e dei relativi approfondimenti.</a:t>
            </a:r>
            <a:endParaRPr lang="it-IT" dirty="0"/>
          </a:p>
          <a:p>
            <a:endParaRPr lang="it-IT" dirty="0"/>
          </a:p>
        </p:txBody>
      </p:sp>
      <p:sp>
        <p:nvSpPr>
          <p:cNvPr id="4" name="Segnaposto numero diapositiva 3"/>
          <p:cNvSpPr>
            <a:spLocks noGrp="1"/>
          </p:cNvSpPr>
          <p:nvPr>
            <p:ph type="sldNum" sz="quarter" idx="5"/>
          </p:nvPr>
        </p:nvSpPr>
        <p:spPr/>
        <p:txBody>
          <a:bodyPr/>
          <a:lstStyle/>
          <a:p>
            <a:fld id="{7BFC9CDA-0841-48A5-B783-2924C3CC297F}" type="slidenum">
              <a:rPr lang="it-IT" smtClean="0"/>
              <a:pPr/>
              <a:t>25</a:t>
            </a:fld>
            <a:endParaRPr lang="it-IT"/>
          </a:p>
        </p:txBody>
      </p:sp>
    </p:spTree>
    <p:extLst>
      <p:ext uri="{BB962C8B-B14F-4D97-AF65-F5344CB8AC3E}">
        <p14:creationId xmlns:p14="http://schemas.microsoft.com/office/powerpoint/2010/main" val="30928510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200" b="0" i="0" u="none" strike="noStrike" kern="1200" baseline="0" dirty="0">
                <a:solidFill>
                  <a:schemeClr val="tx1"/>
                </a:solidFill>
                <a:latin typeface="+mn-lt"/>
                <a:ea typeface="+mn-ea"/>
                <a:cs typeface="+mn-cs"/>
              </a:rPr>
              <a:t>Esposizione dei contenuti attraverso l’esplicitazione degli Argomenti anticipati e dei relativi approfondimenti.</a:t>
            </a:r>
            <a:endParaRPr lang="it-IT" dirty="0"/>
          </a:p>
          <a:p>
            <a:endParaRPr lang="it-IT" dirty="0"/>
          </a:p>
        </p:txBody>
      </p:sp>
      <p:sp>
        <p:nvSpPr>
          <p:cNvPr id="4" name="Segnaposto numero diapositiva 3"/>
          <p:cNvSpPr>
            <a:spLocks noGrp="1"/>
          </p:cNvSpPr>
          <p:nvPr>
            <p:ph type="sldNum" sz="quarter" idx="5"/>
          </p:nvPr>
        </p:nvSpPr>
        <p:spPr/>
        <p:txBody>
          <a:bodyPr/>
          <a:lstStyle/>
          <a:p>
            <a:fld id="{7BFC9CDA-0841-48A5-B783-2924C3CC297F}" type="slidenum">
              <a:rPr lang="it-IT" smtClean="0"/>
              <a:pPr/>
              <a:t>9</a:t>
            </a:fld>
            <a:endParaRPr lang="it-IT"/>
          </a:p>
        </p:txBody>
      </p:sp>
    </p:spTree>
    <p:extLst>
      <p:ext uri="{BB962C8B-B14F-4D97-AF65-F5344CB8AC3E}">
        <p14:creationId xmlns:p14="http://schemas.microsoft.com/office/powerpoint/2010/main" val="5452246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200" b="0" i="0" u="none" strike="noStrike" kern="1200" baseline="0" dirty="0">
                <a:solidFill>
                  <a:schemeClr val="tx1"/>
                </a:solidFill>
                <a:latin typeface="+mn-lt"/>
                <a:ea typeface="+mn-ea"/>
                <a:cs typeface="+mn-cs"/>
              </a:rPr>
              <a:t>Esposizione dei contenuti attraverso l’esplicitazione degli Argomenti anticipati e dei relativi approfondimenti.</a:t>
            </a:r>
            <a:endParaRPr lang="it-IT" dirty="0"/>
          </a:p>
          <a:p>
            <a:endParaRPr lang="it-IT" dirty="0"/>
          </a:p>
        </p:txBody>
      </p:sp>
      <p:sp>
        <p:nvSpPr>
          <p:cNvPr id="4" name="Segnaposto numero diapositiva 3"/>
          <p:cNvSpPr>
            <a:spLocks noGrp="1"/>
          </p:cNvSpPr>
          <p:nvPr>
            <p:ph type="sldNum" sz="quarter" idx="5"/>
          </p:nvPr>
        </p:nvSpPr>
        <p:spPr/>
        <p:txBody>
          <a:bodyPr/>
          <a:lstStyle/>
          <a:p>
            <a:fld id="{7BFC9CDA-0841-48A5-B783-2924C3CC297F}" type="slidenum">
              <a:rPr lang="it-IT" smtClean="0"/>
              <a:pPr/>
              <a:t>16</a:t>
            </a:fld>
            <a:endParaRPr lang="it-IT"/>
          </a:p>
        </p:txBody>
      </p:sp>
    </p:spTree>
    <p:extLst>
      <p:ext uri="{BB962C8B-B14F-4D97-AF65-F5344CB8AC3E}">
        <p14:creationId xmlns:p14="http://schemas.microsoft.com/office/powerpoint/2010/main" val="29465656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200" b="0" i="0" u="none" strike="noStrike" kern="1200" baseline="0" dirty="0">
                <a:solidFill>
                  <a:schemeClr val="tx1"/>
                </a:solidFill>
                <a:latin typeface="+mn-lt"/>
                <a:ea typeface="+mn-ea"/>
                <a:cs typeface="+mn-cs"/>
              </a:rPr>
              <a:t>Esposizione dei contenuti attraverso l’esplicitazione degli Argomenti anticipati e dei relativi approfondimenti.</a:t>
            </a:r>
            <a:endParaRPr lang="it-IT" dirty="0"/>
          </a:p>
          <a:p>
            <a:endParaRPr lang="it-IT" dirty="0"/>
          </a:p>
        </p:txBody>
      </p:sp>
      <p:sp>
        <p:nvSpPr>
          <p:cNvPr id="4" name="Segnaposto numero diapositiva 3"/>
          <p:cNvSpPr>
            <a:spLocks noGrp="1"/>
          </p:cNvSpPr>
          <p:nvPr>
            <p:ph type="sldNum" sz="quarter" idx="5"/>
          </p:nvPr>
        </p:nvSpPr>
        <p:spPr/>
        <p:txBody>
          <a:bodyPr/>
          <a:lstStyle/>
          <a:p>
            <a:fld id="{7BFC9CDA-0841-48A5-B783-2924C3CC297F}" type="slidenum">
              <a:rPr lang="it-IT" smtClean="0"/>
              <a:pPr/>
              <a:t>18</a:t>
            </a:fld>
            <a:endParaRPr lang="it-IT"/>
          </a:p>
        </p:txBody>
      </p:sp>
    </p:spTree>
    <p:extLst>
      <p:ext uri="{BB962C8B-B14F-4D97-AF65-F5344CB8AC3E}">
        <p14:creationId xmlns:p14="http://schemas.microsoft.com/office/powerpoint/2010/main" val="14000150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200" b="0" i="0" u="none" strike="noStrike" kern="1200" baseline="0" dirty="0">
                <a:solidFill>
                  <a:schemeClr val="tx1"/>
                </a:solidFill>
                <a:latin typeface="+mn-lt"/>
                <a:ea typeface="+mn-ea"/>
                <a:cs typeface="+mn-cs"/>
              </a:rPr>
              <a:t>Esposizione dei contenuti attraverso l’esplicitazione degli Argomenti anticipati e dei relativi approfondimenti.</a:t>
            </a:r>
            <a:endParaRPr lang="it-IT" dirty="0"/>
          </a:p>
          <a:p>
            <a:endParaRPr lang="it-IT" dirty="0"/>
          </a:p>
        </p:txBody>
      </p:sp>
      <p:sp>
        <p:nvSpPr>
          <p:cNvPr id="4" name="Segnaposto numero diapositiva 3"/>
          <p:cNvSpPr>
            <a:spLocks noGrp="1"/>
          </p:cNvSpPr>
          <p:nvPr>
            <p:ph type="sldNum" sz="quarter" idx="5"/>
          </p:nvPr>
        </p:nvSpPr>
        <p:spPr/>
        <p:txBody>
          <a:bodyPr/>
          <a:lstStyle/>
          <a:p>
            <a:fld id="{7BFC9CDA-0841-48A5-B783-2924C3CC297F}" type="slidenum">
              <a:rPr lang="it-IT" smtClean="0"/>
              <a:pPr/>
              <a:t>20</a:t>
            </a:fld>
            <a:endParaRPr lang="it-IT"/>
          </a:p>
        </p:txBody>
      </p:sp>
    </p:spTree>
    <p:extLst>
      <p:ext uri="{BB962C8B-B14F-4D97-AF65-F5344CB8AC3E}">
        <p14:creationId xmlns:p14="http://schemas.microsoft.com/office/powerpoint/2010/main" val="39935912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200" b="0" i="0" u="none" strike="noStrike" kern="1200" baseline="0" dirty="0">
                <a:solidFill>
                  <a:schemeClr val="tx1"/>
                </a:solidFill>
                <a:latin typeface="+mn-lt"/>
                <a:ea typeface="+mn-ea"/>
                <a:cs typeface="+mn-cs"/>
              </a:rPr>
              <a:t>Esposizione dei contenuti attraverso l’esplicitazione degli Argomenti anticipati e dei relativi approfondimenti.</a:t>
            </a:r>
            <a:endParaRPr lang="it-IT" dirty="0"/>
          </a:p>
          <a:p>
            <a:endParaRPr lang="it-IT" dirty="0"/>
          </a:p>
        </p:txBody>
      </p:sp>
      <p:sp>
        <p:nvSpPr>
          <p:cNvPr id="4" name="Segnaposto numero diapositiva 3"/>
          <p:cNvSpPr>
            <a:spLocks noGrp="1"/>
          </p:cNvSpPr>
          <p:nvPr>
            <p:ph type="sldNum" sz="quarter" idx="5"/>
          </p:nvPr>
        </p:nvSpPr>
        <p:spPr/>
        <p:txBody>
          <a:bodyPr/>
          <a:lstStyle/>
          <a:p>
            <a:fld id="{7BFC9CDA-0841-48A5-B783-2924C3CC297F}" type="slidenum">
              <a:rPr lang="it-IT" smtClean="0"/>
              <a:pPr/>
              <a:t>21</a:t>
            </a:fld>
            <a:endParaRPr lang="it-IT"/>
          </a:p>
        </p:txBody>
      </p:sp>
    </p:spTree>
    <p:extLst>
      <p:ext uri="{BB962C8B-B14F-4D97-AF65-F5344CB8AC3E}">
        <p14:creationId xmlns:p14="http://schemas.microsoft.com/office/powerpoint/2010/main" val="39935912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200" b="0" i="0" u="none" strike="noStrike" kern="1200" baseline="0" dirty="0">
                <a:solidFill>
                  <a:schemeClr val="tx1"/>
                </a:solidFill>
                <a:latin typeface="+mn-lt"/>
                <a:ea typeface="+mn-ea"/>
                <a:cs typeface="+mn-cs"/>
              </a:rPr>
              <a:t>Esposizione dei contenuti attraverso l’esplicitazione degli Argomenti anticipati e dei relativi approfondimenti.</a:t>
            </a:r>
            <a:endParaRPr lang="it-IT" dirty="0"/>
          </a:p>
          <a:p>
            <a:endParaRPr lang="it-IT" dirty="0"/>
          </a:p>
        </p:txBody>
      </p:sp>
      <p:sp>
        <p:nvSpPr>
          <p:cNvPr id="4" name="Segnaposto numero diapositiva 3"/>
          <p:cNvSpPr>
            <a:spLocks noGrp="1"/>
          </p:cNvSpPr>
          <p:nvPr>
            <p:ph type="sldNum" sz="quarter" idx="5"/>
          </p:nvPr>
        </p:nvSpPr>
        <p:spPr/>
        <p:txBody>
          <a:bodyPr/>
          <a:lstStyle/>
          <a:p>
            <a:fld id="{7BFC9CDA-0841-48A5-B783-2924C3CC297F}" type="slidenum">
              <a:rPr lang="it-IT" smtClean="0"/>
              <a:pPr/>
              <a:t>22</a:t>
            </a:fld>
            <a:endParaRPr lang="it-IT"/>
          </a:p>
        </p:txBody>
      </p:sp>
    </p:spTree>
    <p:extLst>
      <p:ext uri="{BB962C8B-B14F-4D97-AF65-F5344CB8AC3E}">
        <p14:creationId xmlns:p14="http://schemas.microsoft.com/office/powerpoint/2010/main" val="22749453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200" b="0" i="0" u="none" strike="noStrike" kern="1200" baseline="0" dirty="0">
                <a:solidFill>
                  <a:schemeClr val="tx1"/>
                </a:solidFill>
                <a:latin typeface="+mn-lt"/>
                <a:ea typeface="+mn-ea"/>
                <a:cs typeface="+mn-cs"/>
              </a:rPr>
              <a:t>Esposizione dei contenuti attraverso l’esplicitazione degli Argomenti anticipati e dei relativi approfondimenti.</a:t>
            </a:r>
            <a:endParaRPr lang="it-IT" dirty="0"/>
          </a:p>
          <a:p>
            <a:endParaRPr lang="it-IT" dirty="0"/>
          </a:p>
        </p:txBody>
      </p:sp>
      <p:sp>
        <p:nvSpPr>
          <p:cNvPr id="4" name="Segnaposto numero diapositiva 3"/>
          <p:cNvSpPr>
            <a:spLocks noGrp="1"/>
          </p:cNvSpPr>
          <p:nvPr>
            <p:ph type="sldNum" sz="quarter" idx="5"/>
          </p:nvPr>
        </p:nvSpPr>
        <p:spPr/>
        <p:txBody>
          <a:bodyPr/>
          <a:lstStyle/>
          <a:p>
            <a:fld id="{7BFC9CDA-0841-48A5-B783-2924C3CC297F}" type="slidenum">
              <a:rPr lang="it-IT" smtClean="0"/>
              <a:pPr/>
              <a:t>23</a:t>
            </a:fld>
            <a:endParaRPr lang="it-IT"/>
          </a:p>
        </p:txBody>
      </p:sp>
    </p:spTree>
    <p:extLst>
      <p:ext uri="{BB962C8B-B14F-4D97-AF65-F5344CB8AC3E}">
        <p14:creationId xmlns:p14="http://schemas.microsoft.com/office/powerpoint/2010/main" val="39935912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200" b="0" i="0" u="none" strike="noStrike" kern="1200" baseline="0" dirty="0">
                <a:solidFill>
                  <a:schemeClr val="tx1"/>
                </a:solidFill>
                <a:latin typeface="+mn-lt"/>
                <a:ea typeface="+mn-ea"/>
                <a:cs typeface="+mn-cs"/>
              </a:rPr>
              <a:t>Esposizione dei contenuti attraverso l’esplicitazione degli Argomenti anticipati e dei relativi approfondimenti.</a:t>
            </a:r>
            <a:endParaRPr lang="it-IT" dirty="0"/>
          </a:p>
          <a:p>
            <a:endParaRPr lang="it-IT" dirty="0"/>
          </a:p>
        </p:txBody>
      </p:sp>
      <p:sp>
        <p:nvSpPr>
          <p:cNvPr id="4" name="Segnaposto numero diapositiva 3"/>
          <p:cNvSpPr>
            <a:spLocks noGrp="1"/>
          </p:cNvSpPr>
          <p:nvPr>
            <p:ph type="sldNum" sz="quarter" idx="5"/>
          </p:nvPr>
        </p:nvSpPr>
        <p:spPr/>
        <p:txBody>
          <a:bodyPr/>
          <a:lstStyle/>
          <a:p>
            <a:fld id="{7BFC9CDA-0841-48A5-B783-2924C3CC297F}" type="slidenum">
              <a:rPr lang="it-IT" smtClean="0"/>
              <a:pPr/>
              <a:t>24</a:t>
            </a:fld>
            <a:endParaRPr lang="it-IT"/>
          </a:p>
        </p:txBody>
      </p:sp>
    </p:spTree>
    <p:extLst>
      <p:ext uri="{BB962C8B-B14F-4D97-AF65-F5344CB8AC3E}">
        <p14:creationId xmlns:p14="http://schemas.microsoft.com/office/powerpoint/2010/main" val="3993591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9A9039F9-048F-4140-9376-42683107C43C}" type="datetimeFigureOut">
              <a:rPr lang="it-IT" smtClean="0"/>
              <a:t>20/10/2022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BB4CE27-0BC4-4960-BAD0-C40E87A5450D}" type="slidenum">
              <a:rPr lang="it-IT" smtClean="0"/>
              <a:t>‹N›</a:t>
            </a:fld>
            <a:endParaRPr lang="it-IT"/>
          </a:p>
        </p:txBody>
      </p:sp>
    </p:spTree>
    <p:extLst>
      <p:ext uri="{BB962C8B-B14F-4D97-AF65-F5344CB8AC3E}">
        <p14:creationId xmlns:p14="http://schemas.microsoft.com/office/powerpoint/2010/main" val="593757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A9039F9-048F-4140-9376-42683107C43C}" type="datetimeFigureOut">
              <a:rPr lang="it-IT" smtClean="0"/>
              <a:t>20/10/2022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BB4CE27-0BC4-4960-BAD0-C40E87A5450D}" type="slidenum">
              <a:rPr lang="it-IT" smtClean="0"/>
              <a:t>‹N›</a:t>
            </a:fld>
            <a:endParaRPr lang="it-IT"/>
          </a:p>
        </p:txBody>
      </p:sp>
    </p:spTree>
    <p:extLst>
      <p:ext uri="{BB962C8B-B14F-4D97-AF65-F5344CB8AC3E}">
        <p14:creationId xmlns:p14="http://schemas.microsoft.com/office/powerpoint/2010/main" val="2232777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A9039F9-048F-4140-9376-42683107C43C}" type="datetimeFigureOut">
              <a:rPr lang="it-IT" smtClean="0"/>
              <a:t>20/10/2022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BB4CE27-0BC4-4960-BAD0-C40E87A5450D}" type="slidenum">
              <a:rPr lang="it-IT" smtClean="0"/>
              <a:t>‹N›</a:t>
            </a:fld>
            <a:endParaRPr lang="it-IT"/>
          </a:p>
        </p:txBody>
      </p:sp>
    </p:spTree>
    <p:extLst>
      <p:ext uri="{BB962C8B-B14F-4D97-AF65-F5344CB8AC3E}">
        <p14:creationId xmlns:p14="http://schemas.microsoft.com/office/powerpoint/2010/main" val="2226118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argomenti">
    <p:spTree>
      <p:nvGrpSpPr>
        <p:cNvPr id="1" name=""/>
        <p:cNvGrpSpPr/>
        <p:nvPr/>
      </p:nvGrpSpPr>
      <p:grpSpPr>
        <a:xfrm>
          <a:off x="0" y="0"/>
          <a:ext cx="0" cy="0"/>
          <a:chOff x="0" y="0"/>
          <a:chExt cx="0" cy="0"/>
        </a:xfrm>
      </p:grpSpPr>
      <p:sp>
        <p:nvSpPr>
          <p:cNvPr id="6" name="Segnaposto numero diapositiva 5">
            <a:extLst>
              <a:ext uri="{FF2B5EF4-FFF2-40B4-BE49-F238E27FC236}">
                <a16:creationId xmlns:a16="http://schemas.microsoft.com/office/drawing/2014/main" id="{1D1429BB-85DA-4D37-802E-4E1180C04849}"/>
              </a:ext>
            </a:extLst>
          </p:cNvPr>
          <p:cNvSpPr>
            <a:spLocks noGrp="1"/>
          </p:cNvSpPr>
          <p:nvPr>
            <p:ph type="sldNum" sz="quarter" idx="12"/>
          </p:nvPr>
        </p:nvSpPr>
        <p:spPr>
          <a:xfrm>
            <a:off x="11493307" y="6356350"/>
            <a:ext cx="689987" cy="501650"/>
          </a:xfrm>
          <a:prstGeom prst="rect">
            <a:avLst/>
          </a:prstGeom>
        </p:spPr>
        <p:txBody>
          <a:bodyPr/>
          <a:lstStyle>
            <a:lvl1pPr>
              <a:defRPr sz="1200">
                <a:latin typeface="Calibri" panose="020F0502020204030204" pitchFamily="34" charset="0"/>
                <a:cs typeface="Calibri" panose="020F0502020204030204" pitchFamily="34" charset="0"/>
              </a:defRPr>
            </a:lvl1pPr>
          </a:lstStyle>
          <a:p>
            <a:fld id="{1ECA1CAE-2644-4BBE-A756-91D0D06CE0D1}" type="slidenum">
              <a:rPr lang="it-IT" smtClean="0"/>
              <a:pPr/>
              <a:t>‹N›</a:t>
            </a:fld>
            <a:endParaRPr lang="it-IT" dirty="0"/>
          </a:p>
        </p:txBody>
      </p:sp>
      <p:sp>
        <p:nvSpPr>
          <p:cNvPr id="7" name="Segnaposto testo 5">
            <a:extLst>
              <a:ext uri="{FF2B5EF4-FFF2-40B4-BE49-F238E27FC236}">
                <a16:creationId xmlns:a16="http://schemas.microsoft.com/office/drawing/2014/main" id="{26267774-2DF9-4923-96E8-2EB3BD2EFB6A}"/>
              </a:ext>
            </a:extLst>
          </p:cNvPr>
          <p:cNvSpPr>
            <a:spLocks noGrp="1"/>
          </p:cNvSpPr>
          <p:nvPr>
            <p:ph type="body" sz="quarter" idx="14" hasCustomPrompt="1"/>
          </p:nvPr>
        </p:nvSpPr>
        <p:spPr>
          <a:xfrm>
            <a:off x="561976" y="1769355"/>
            <a:ext cx="11109325" cy="4871160"/>
          </a:xfrm>
          <a:prstGeom prst="rect">
            <a:avLst/>
          </a:prstGeom>
        </p:spPr>
        <p:txBody>
          <a:bodyPr>
            <a:normAutofit/>
          </a:bodyPr>
          <a:lstStyle>
            <a:lvl1pPr marL="352425" indent="-352425" algn="just">
              <a:lnSpc>
                <a:spcPts val="2600"/>
              </a:lnSpc>
              <a:spcBef>
                <a:spcPts val="1200"/>
              </a:spcBef>
              <a:buClr>
                <a:srgbClr val="299A75"/>
              </a:buClr>
              <a:buFont typeface="Calibri" panose="020F0502020204030204" pitchFamily="34" charset="0"/>
              <a:buNone/>
              <a:defRPr sz="2000" b="0" i="0" u="none">
                <a:solidFill>
                  <a:schemeClr val="tx1">
                    <a:lumMod val="50000"/>
                  </a:schemeClr>
                </a:solidFill>
                <a:latin typeface="Calibri" panose="020F0502020204030204" pitchFamily="34" charset="0"/>
                <a:cs typeface="Calibri" panose="020F0502020204030204" pitchFamily="34" charset="0"/>
              </a:defRPr>
            </a:lvl1pPr>
            <a:lvl2pPr marL="809625" indent="-377825" algn="just">
              <a:lnSpc>
                <a:spcPts val="2600"/>
              </a:lnSpc>
              <a:spcBef>
                <a:spcPts val="600"/>
              </a:spcBef>
              <a:buClr>
                <a:srgbClr val="299A75"/>
              </a:buClr>
              <a:buFont typeface="Tahoma" panose="020B0604030504040204" pitchFamily="34" charset="0"/>
              <a:buNone/>
              <a:defRPr sz="1800" b="0" i="0" u="none">
                <a:solidFill>
                  <a:schemeClr val="tx1">
                    <a:lumMod val="50000"/>
                  </a:schemeClr>
                </a:solidFill>
                <a:latin typeface="Calibri" panose="020F0502020204030204" pitchFamily="34" charset="0"/>
                <a:cs typeface="Calibri" panose="020F0502020204030204" pitchFamily="34" charset="0"/>
              </a:defRPr>
            </a:lvl2pPr>
            <a:lvl3pPr marL="1162050" indent="-298450" algn="just">
              <a:lnSpc>
                <a:spcPts val="2600"/>
              </a:lnSpc>
              <a:spcBef>
                <a:spcPts val="300"/>
              </a:spcBef>
              <a:buClr>
                <a:srgbClr val="299A75"/>
              </a:buClr>
              <a:buFont typeface="Wingdings" panose="05000000000000000000" pitchFamily="2" charset="2"/>
              <a:buNone/>
              <a:defRPr sz="1700" b="0" i="0" u="none">
                <a:solidFill>
                  <a:schemeClr val="tx1">
                    <a:lumMod val="50000"/>
                  </a:schemeClr>
                </a:solidFill>
                <a:latin typeface="Calibri" panose="020F0502020204030204" pitchFamily="34" charset="0"/>
                <a:cs typeface="Calibri" panose="020F0502020204030204" pitchFamily="34" charset="0"/>
              </a:defRPr>
            </a:lvl3pPr>
            <a:lvl4pPr algn="just">
              <a:lnSpc>
                <a:spcPts val="2600"/>
              </a:lnSpc>
              <a:spcBef>
                <a:spcPts val="200"/>
              </a:spcBef>
              <a:buClr>
                <a:srgbClr val="299A75"/>
              </a:buClr>
              <a:buFont typeface="Courier New" panose="02070309020205020404" pitchFamily="49" charset="0"/>
              <a:buNone/>
              <a:defRPr sz="1600" b="0" i="0" u="none">
                <a:solidFill>
                  <a:schemeClr val="tx1">
                    <a:lumMod val="50000"/>
                  </a:schemeClr>
                </a:solidFill>
                <a:latin typeface="Calibri" panose="020F0502020204030204" pitchFamily="34" charset="0"/>
                <a:cs typeface="Calibri" panose="020F0502020204030204" pitchFamily="34" charset="0"/>
              </a:defRPr>
            </a:lvl4pPr>
            <a:lvl5pPr marL="1944037" indent="-216004" algn="just">
              <a:lnSpc>
                <a:spcPts val="2600"/>
              </a:lnSpc>
              <a:spcBef>
                <a:spcPts val="200"/>
              </a:spcBef>
              <a:buClr>
                <a:srgbClr val="299A75"/>
              </a:buClr>
              <a:buFont typeface="Wingdings" panose="05000000000000000000" pitchFamily="2" charset="2"/>
              <a:buNone/>
              <a:defRPr sz="1500" b="0" i="0" u="none">
                <a:solidFill>
                  <a:schemeClr val="tx1">
                    <a:lumMod val="50000"/>
                  </a:schemeClr>
                </a:solidFill>
                <a:latin typeface="Calibri" panose="020F0502020204030204" pitchFamily="34" charset="0"/>
                <a:cs typeface="Calibri" panose="020F0502020204030204" pitchFamily="34" charset="0"/>
              </a:defRPr>
            </a:lvl5pPr>
          </a:lstStyle>
          <a:p>
            <a:pPr lvl="0"/>
            <a:r>
              <a:rPr lang="it-IT" dirty="0"/>
              <a:t>Argomento</a:t>
            </a:r>
          </a:p>
          <a:p>
            <a:pPr lvl="1"/>
            <a:r>
              <a:rPr lang="it-IT" dirty="0"/>
              <a:t>Secondo livello</a:t>
            </a:r>
          </a:p>
          <a:p>
            <a:pPr lvl="2"/>
            <a:r>
              <a:rPr lang="it-IT" dirty="0"/>
              <a:t>Terzo livello</a:t>
            </a:r>
          </a:p>
          <a:p>
            <a:pPr lvl="3"/>
            <a:r>
              <a:rPr lang="it-IT" dirty="0"/>
              <a:t>Quarto livello</a:t>
            </a:r>
          </a:p>
          <a:p>
            <a:pPr lvl="4"/>
            <a:r>
              <a:rPr lang="it-IT" dirty="0"/>
              <a:t>Quinto livello</a:t>
            </a:r>
          </a:p>
          <a:p>
            <a:pPr lvl="0"/>
            <a:r>
              <a:rPr lang="it-IT" dirty="0"/>
              <a:t>Argomento</a:t>
            </a:r>
          </a:p>
          <a:p>
            <a:pPr lvl="0"/>
            <a:endParaRPr lang="it-IT" dirty="0"/>
          </a:p>
          <a:p>
            <a:pPr lvl="0"/>
            <a:endParaRPr lang="it-IT" dirty="0"/>
          </a:p>
        </p:txBody>
      </p:sp>
      <p:sp>
        <p:nvSpPr>
          <p:cNvPr id="10" name="Titolo 9">
            <a:extLst>
              <a:ext uri="{FF2B5EF4-FFF2-40B4-BE49-F238E27FC236}">
                <a16:creationId xmlns:a16="http://schemas.microsoft.com/office/drawing/2014/main" id="{A7BB9078-C3FF-6A4F-8E49-2DFEF2D791CA}"/>
              </a:ext>
            </a:extLst>
          </p:cNvPr>
          <p:cNvSpPr>
            <a:spLocks noGrp="1"/>
          </p:cNvSpPr>
          <p:nvPr>
            <p:ph type="title"/>
          </p:nvPr>
        </p:nvSpPr>
        <p:spPr/>
        <p:txBody>
          <a:bodyPr/>
          <a:lstStyle/>
          <a:p>
            <a:r>
              <a:rPr lang="it-IT"/>
              <a:t>Fare clic per modificare lo stile del titolo</a:t>
            </a:r>
          </a:p>
        </p:txBody>
      </p:sp>
    </p:spTree>
    <p:extLst>
      <p:ext uri="{BB962C8B-B14F-4D97-AF65-F5344CB8AC3E}">
        <p14:creationId xmlns:p14="http://schemas.microsoft.com/office/powerpoint/2010/main" val="4119256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Titolo e contenuto">
    <p:spTree>
      <p:nvGrpSpPr>
        <p:cNvPr id="1" name=""/>
        <p:cNvGrpSpPr/>
        <p:nvPr/>
      </p:nvGrpSpPr>
      <p:grpSpPr>
        <a:xfrm>
          <a:off x="0" y="0"/>
          <a:ext cx="0" cy="0"/>
          <a:chOff x="0" y="0"/>
          <a:chExt cx="0" cy="0"/>
        </a:xfrm>
      </p:grpSpPr>
      <p:sp>
        <p:nvSpPr>
          <p:cNvPr id="13" name="Segnaposto testo 12">
            <a:extLst>
              <a:ext uri="{FF2B5EF4-FFF2-40B4-BE49-F238E27FC236}">
                <a16:creationId xmlns:a16="http://schemas.microsoft.com/office/drawing/2014/main" id="{EC038E2A-28FA-40E7-BFC3-4479B64908B6}"/>
              </a:ext>
            </a:extLst>
          </p:cNvPr>
          <p:cNvSpPr>
            <a:spLocks noGrp="1"/>
          </p:cNvSpPr>
          <p:nvPr>
            <p:ph type="body" sz="quarter" idx="10" hasCustomPrompt="1"/>
          </p:nvPr>
        </p:nvSpPr>
        <p:spPr>
          <a:xfrm>
            <a:off x="410298" y="162954"/>
            <a:ext cx="3246967" cy="936625"/>
          </a:xfrm>
          <a:prstGeom prst="rect">
            <a:avLst/>
          </a:prstGeom>
        </p:spPr>
        <p:txBody>
          <a:bodyPr/>
          <a:lstStyle>
            <a:lvl1pPr marL="0" indent="0">
              <a:buFontTx/>
              <a:buNone/>
              <a:defRPr sz="2000" b="1">
                <a:solidFill>
                  <a:srgbClr val="272525"/>
                </a:solidFill>
                <a:latin typeface="Century Gothic" panose="020B0502020202020204" pitchFamily="34" charset="0"/>
              </a:defRPr>
            </a:lvl1pPr>
          </a:lstStyle>
          <a:p>
            <a:pPr lvl="0"/>
            <a:r>
              <a:rPr lang="it-IT" dirty="0"/>
              <a:t>Titolo</a:t>
            </a:r>
          </a:p>
        </p:txBody>
      </p:sp>
      <p:sp>
        <p:nvSpPr>
          <p:cNvPr id="15" name="Segnaposto testo 26">
            <a:extLst>
              <a:ext uri="{FF2B5EF4-FFF2-40B4-BE49-F238E27FC236}">
                <a16:creationId xmlns:a16="http://schemas.microsoft.com/office/drawing/2014/main" id="{ECF57571-B0E3-4BB3-B344-7F7158B5FE14}"/>
              </a:ext>
            </a:extLst>
          </p:cNvPr>
          <p:cNvSpPr>
            <a:spLocks noGrp="1"/>
          </p:cNvSpPr>
          <p:nvPr>
            <p:ph type="body" sz="quarter" idx="11"/>
          </p:nvPr>
        </p:nvSpPr>
        <p:spPr>
          <a:xfrm>
            <a:off x="410298" y="1194676"/>
            <a:ext cx="9588231" cy="1855763"/>
          </a:xfrm>
          <a:prstGeom prst="rect">
            <a:avLst/>
          </a:prstGeom>
        </p:spPr>
        <p:txBody>
          <a:bodyPr/>
          <a:lstStyle>
            <a:lvl1pPr marL="0" indent="0">
              <a:buFontTx/>
              <a:buNone/>
              <a:defRPr sz="1200" b="0">
                <a:latin typeface="Century Gothic" panose="020B0502020202020204" pitchFamily="34" charset="0"/>
              </a:defRPr>
            </a:lvl1pPr>
            <a:lvl2pPr marL="457200" indent="0">
              <a:buFontTx/>
              <a:buNone/>
              <a:defRPr sz="1200" b="1">
                <a:latin typeface="Century Gothic" panose="020B0502020202020204" pitchFamily="34" charset="0"/>
              </a:defRPr>
            </a:lvl2pPr>
            <a:lvl3pPr marL="914400" indent="0">
              <a:buFontTx/>
              <a:buNone/>
              <a:defRPr sz="1200" b="1">
                <a:latin typeface="Century Gothic" panose="020B0502020202020204" pitchFamily="34" charset="0"/>
              </a:defRPr>
            </a:lvl3pPr>
            <a:lvl4pPr marL="1371600" indent="0">
              <a:buFontTx/>
              <a:buNone/>
              <a:defRPr sz="1200" b="1">
                <a:latin typeface="Century Gothic" panose="020B0502020202020204" pitchFamily="34" charset="0"/>
              </a:defRPr>
            </a:lvl4pPr>
            <a:lvl5pPr marL="1828800" indent="0">
              <a:buFontTx/>
              <a:buNone/>
              <a:defRPr sz="1200" b="1">
                <a:latin typeface="Century Gothic" panose="020B0502020202020204" pitchFamily="34" charset="0"/>
              </a:defRPr>
            </a:lvl5pPr>
          </a:lstStyle>
          <a:p>
            <a:pPr lvl="0"/>
            <a:r>
              <a:rPr lang="it-IT" dirty="0"/>
              <a:t>Modifica gli stili del testo dello</a:t>
            </a:r>
          </a:p>
        </p:txBody>
      </p:sp>
    </p:spTree>
    <p:extLst>
      <p:ext uri="{BB962C8B-B14F-4D97-AF65-F5344CB8AC3E}">
        <p14:creationId xmlns:p14="http://schemas.microsoft.com/office/powerpoint/2010/main" val="3269365940"/>
      </p:ext>
    </p:extLst>
  </p:cSld>
  <p:clrMapOvr>
    <a:masterClrMapping/>
  </p:clrMapOvr>
  <mc:AlternateContent xmlns:mc="http://schemas.openxmlformats.org/markup-compatibility/2006" xmlns:p15="http://schemas.microsoft.com/office/powerpoint/2012/main">
    <mc:Choice Requires="p15">
      <p:transition spd="med">
        <p15:prstTrans prst="peelOff"/>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A9039F9-048F-4140-9376-42683107C43C}" type="datetimeFigureOut">
              <a:rPr lang="it-IT" smtClean="0"/>
              <a:t>20/10/2022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BB4CE27-0BC4-4960-BAD0-C40E87A5450D}" type="slidenum">
              <a:rPr lang="it-IT" smtClean="0"/>
              <a:t>‹N›</a:t>
            </a:fld>
            <a:endParaRPr lang="it-IT"/>
          </a:p>
        </p:txBody>
      </p:sp>
    </p:spTree>
    <p:extLst>
      <p:ext uri="{BB962C8B-B14F-4D97-AF65-F5344CB8AC3E}">
        <p14:creationId xmlns:p14="http://schemas.microsoft.com/office/powerpoint/2010/main" val="2891649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9A9039F9-048F-4140-9376-42683107C43C}" type="datetimeFigureOut">
              <a:rPr lang="it-IT" smtClean="0"/>
              <a:t>20/10/2022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BB4CE27-0BC4-4960-BAD0-C40E87A5450D}" type="slidenum">
              <a:rPr lang="it-IT" smtClean="0"/>
              <a:t>‹N›</a:t>
            </a:fld>
            <a:endParaRPr lang="it-IT"/>
          </a:p>
        </p:txBody>
      </p:sp>
    </p:spTree>
    <p:extLst>
      <p:ext uri="{BB962C8B-B14F-4D97-AF65-F5344CB8AC3E}">
        <p14:creationId xmlns:p14="http://schemas.microsoft.com/office/powerpoint/2010/main" val="1035456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9A9039F9-048F-4140-9376-42683107C43C}" type="datetimeFigureOut">
              <a:rPr lang="it-IT" smtClean="0"/>
              <a:t>20/10/2022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9BB4CE27-0BC4-4960-BAD0-C40E87A5450D}" type="slidenum">
              <a:rPr lang="it-IT" smtClean="0"/>
              <a:t>‹N›</a:t>
            </a:fld>
            <a:endParaRPr lang="it-IT"/>
          </a:p>
        </p:txBody>
      </p:sp>
    </p:spTree>
    <p:extLst>
      <p:ext uri="{BB962C8B-B14F-4D97-AF65-F5344CB8AC3E}">
        <p14:creationId xmlns:p14="http://schemas.microsoft.com/office/powerpoint/2010/main" val="3954717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9A9039F9-048F-4140-9376-42683107C43C}" type="datetimeFigureOut">
              <a:rPr lang="it-IT" smtClean="0"/>
              <a:t>20/10/2022</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9BB4CE27-0BC4-4960-BAD0-C40E87A5450D}" type="slidenum">
              <a:rPr lang="it-IT" smtClean="0"/>
              <a:t>‹N›</a:t>
            </a:fld>
            <a:endParaRPr lang="it-IT"/>
          </a:p>
        </p:txBody>
      </p:sp>
    </p:spTree>
    <p:extLst>
      <p:ext uri="{BB962C8B-B14F-4D97-AF65-F5344CB8AC3E}">
        <p14:creationId xmlns:p14="http://schemas.microsoft.com/office/powerpoint/2010/main" val="2488217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9A9039F9-048F-4140-9376-42683107C43C}" type="datetimeFigureOut">
              <a:rPr lang="it-IT" smtClean="0"/>
              <a:t>20/10/2022</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9BB4CE27-0BC4-4960-BAD0-C40E87A5450D}" type="slidenum">
              <a:rPr lang="it-IT" smtClean="0"/>
              <a:t>‹N›</a:t>
            </a:fld>
            <a:endParaRPr lang="it-IT"/>
          </a:p>
        </p:txBody>
      </p:sp>
    </p:spTree>
    <p:extLst>
      <p:ext uri="{BB962C8B-B14F-4D97-AF65-F5344CB8AC3E}">
        <p14:creationId xmlns:p14="http://schemas.microsoft.com/office/powerpoint/2010/main" val="1188438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9039F9-048F-4140-9376-42683107C43C}" type="datetimeFigureOut">
              <a:rPr lang="it-IT" smtClean="0"/>
              <a:t>20/10/2022</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9BB4CE27-0BC4-4960-BAD0-C40E87A5450D}" type="slidenum">
              <a:rPr lang="it-IT" smtClean="0"/>
              <a:t>‹N›</a:t>
            </a:fld>
            <a:endParaRPr lang="it-IT"/>
          </a:p>
        </p:txBody>
      </p:sp>
    </p:spTree>
    <p:extLst>
      <p:ext uri="{BB962C8B-B14F-4D97-AF65-F5344CB8AC3E}">
        <p14:creationId xmlns:p14="http://schemas.microsoft.com/office/powerpoint/2010/main" val="69678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9A9039F9-048F-4140-9376-42683107C43C}" type="datetimeFigureOut">
              <a:rPr lang="it-IT" smtClean="0"/>
              <a:t>20/10/2022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9BB4CE27-0BC4-4960-BAD0-C40E87A5450D}" type="slidenum">
              <a:rPr lang="it-IT" smtClean="0"/>
              <a:t>‹N›</a:t>
            </a:fld>
            <a:endParaRPr lang="it-IT"/>
          </a:p>
        </p:txBody>
      </p:sp>
    </p:spTree>
    <p:extLst>
      <p:ext uri="{BB962C8B-B14F-4D97-AF65-F5344CB8AC3E}">
        <p14:creationId xmlns:p14="http://schemas.microsoft.com/office/powerpoint/2010/main" val="543316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9A9039F9-048F-4140-9376-42683107C43C}" type="datetimeFigureOut">
              <a:rPr lang="it-IT" smtClean="0"/>
              <a:t>20/10/2022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9BB4CE27-0BC4-4960-BAD0-C40E87A5450D}" type="slidenum">
              <a:rPr lang="it-IT" smtClean="0"/>
              <a:t>‹N›</a:t>
            </a:fld>
            <a:endParaRPr lang="it-IT"/>
          </a:p>
        </p:txBody>
      </p:sp>
    </p:spTree>
    <p:extLst>
      <p:ext uri="{BB962C8B-B14F-4D97-AF65-F5344CB8AC3E}">
        <p14:creationId xmlns:p14="http://schemas.microsoft.com/office/powerpoint/2010/main" val="2734978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9039F9-048F-4140-9376-42683107C43C}" type="datetimeFigureOut">
              <a:rPr lang="it-IT" smtClean="0"/>
              <a:t>20/10/2022</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B4CE27-0BC4-4960-BAD0-C40E87A5450D}" type="slidenum">
              <a:rPr lang="it-IT" smtClean="0"/>
              <a:t>‹N›</a:t>
            </a:fld>
            <a:endParaRPr lang="it-IT"/>
          </a:p>
        </p:txBody>
      </p:sp>
    </p:spTree>
    <p:extLst>
      <p:ext uri="{BB962C8B-B14F-4D97-AF65-F5344CB8AC3E}">
        <p14:creationId xmlns:p14="http://schemas.microsoft.com/office/powerpoint/2010/main" val="2726646909"/>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1baon6m"/><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2afmg28"/><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187BA03-EA92-1EBA-362E-7A55F0EAE552}"/>
              </a:ext>
            </a:extLst>
          </p:cNvPr>
          <p:cNvSpPr>
            <a:spLocks noGrp="1"/>
          </p:cNvSpPr>
          <p:nvPr>
            <p:ph type="ctrTitle"/>
          </p:nvPr>
        </p:nvSpPr>
        <p:spPr/>
        <p:txBody>
          <a:bodyPr/>
          <a:lstStyle/>
          <a:p>
            <a:r>
              <a:rPr lang="it-IT" dirty="0"/>
              <a:t>Lavoro Sportivo</a:t>
            </a:r>
          </a:p>
        </p:txBody>
      </p:sp>
      <p:sp>
        <p:nvSpPr>
          <p:cNvPr id="3" name="Sottotitolo 2">
            <a:extLst>
              <a:ext uri="{FF2B5EF4-FFF2-40B4-BE49-F238E27FC236}">
                <a16:creationId xmlns:a16="http://schemas.microsoft.com/office/drawing/2014/main" id="{CA076E05-E438-F875-339E-B5CD4829DCC0}"/>
              </a:ext>
            </a:extLst>
          </p:cNvPr>
          <p:cNvSpPr>
            <a:spLocks noGrp="1"/>
          </p:cNvSpPr>
          <p:nvPr>
            <p:ph type="subTitle" idx="1"/>
          </p:nvPr>
        </p:nvSpPr>
        <p:spPr>
          <a:xfrm>
            <a:off x="1524000" y="3512099"/>
            <a:ext cx="9144000" cy="1655762"/>
          </a:xfrm>
        </p:spPr>
        <p:txBody>
          <a:bodyPr/>
          <a:lstStyle/>
          <a:p>
            <a:r>
              <a:rPr lang="it-IT" dirty="0"/>
              <a:t>Giancarlo Guarino</a:t>
            </a:r>
          </a:p>
          <a:p>
            <a:r>
              <a:rPr lang="it-IT" dirty="0"/>
              <a:t>Marco Perciballi</a:t>
            </a:r>
          </a:p>
        </p:txBody>
      </p:sp>
    </p:spTree>
    <p:extLst>
      <p:ext uri="{BB962C8B-B14F-4D97-AF65-F5344CB8AC3E}">
        <p14:creationId xmlns:p14="http://schemas.microsoft.com/office/powerpoint/2010/main" val="2672037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ttangolo 23"/>
          <p:cNvSpPr/>
          <p:nvPr/>
        </p:nvSpPr>
        <p:spPr>
          <a:xfrm>
            <a:off x="1264778" y="986177"/>
            <a:ext cx="9484254" cy="4416594"/>
          </a:xfrm>
          <a:prstGeom prst="rect">
            <a:avLst/>
          </a:prstGeom>
        </p:spPr>
        <p:txBody>
          <a:bodyPr wrap="square">
            <a:spAutoFit/>
          </a:bodyPr>
          <a:lstStyle/>
          <a:p>
            <a:pPr marL="719138" indent="-363538" algn="just">
              <a:tabLst>
                <a:tab pos="896938" algn="l"/>
              </a:tabLst>
            </a:pPr>
            <a:r>
              <a:rPr lang="it-IT" sz="2500" dirty="0">
                <a:solidFill>
                  <a:srgbClr val="000000"/>
                </a:solidFill>
                <a:latin typeface="Calibri" pitchFamily="34" charset="0"/>
              </a:rPr>
              <a:t>b)	l'assenza di fini di lucro secondo la nuova eccezione dell'art. 8 del Dlgs. 36/2021 (clausola obbligatoria);</a:t>
            </a:r>
          </a:p>
          <a:p>
            <a:pPr marL="541338" indent="-449263" algn="just"/>
            <a:endParaRPr lang="it-IT" sz="2500" dirty="0">
              <a:solidFill>
                <a:srgbClr val="000000"/>
              </a:solidFill>
              <a:latin typeface="Calibri" pitchFamily="34" charset="0"/>
            </a:endParaRPr>
          </a:p>
          <a:p>
            <a:pPr marL="541338" indent="-449263" algn="just"/>
            <a:r>
              <a:rPr lang="it-IT" sz="2500" dirty="0">
                <a:solidFill>
                  <a:srgbClr val="000000"/>
                </a:solidFill>
                <a:latin typeface="Calibri" pitchFamily="34" charset="0"/>
              </a:rPr>
              <a:t>     c) la possibilità di esercitare attività secondarie e strumentali diverse da quelle principali;</a:t>
            </a:r>
          </a:p>
          <a:p>
            <a:pPr marL="541338" indent="-449263" algn="just"/>
            <a:r>
              <a:rPr lang="it-IT" sz="2500" dirty="0">
                <a:solidFill>
                  <a:srgbClr val="000000"/>
                </a:solidFill>
                <a:latin typeface="Calibri" pitchFamily="34" charset="0"/>
              </a:rPr>
              <a:t>     d) per le sole SSD, la possibilità di procedere alla parziale distribuzione di utili ed avanzi di gestione annuali, secondo le condizioni ed i limiti di cui all'art. 8 c.3 del </a:t>
            </a:r>
            <a:r>
              <a:rPr lang="it-IT" sz="2500" dirty="0" err="1">
                <a:solidFill>
                  <a:srgbClr val="000000"/>
                </a:solidFill>
                <a:latin typeface="Calibri" pitchFamily="34" charset="0"/>
              </a:rPr>
              <a:t>DLgs</a:t>
            </a:r>
            <a:r>
              <a:rPr lang="it-IT" sz="2500" dirty="0">
                <a:solidFill>
                  <a:srgbClr val="000000"/>
                </a:solidFill>
                <a:latin typeface="Calibri" pitchFamily="34" charset="0"/>
              </a:rPr>
              <a:t>. 36/2021 e)  per le sole SSD, la possibilità di rimborsare al socio il capitale effettivamente versato ed eventualmente rivalutato o aumentato nei limiti di cui all'art. 8 c.3 del </a:t>
            </a:r>
            <a:r>
              <a:rPr lang="it-IT" sz="2500" dirty="0" err="1">
                <a:solidFill>
                  <a:srgbClr val="000000"/>
                </a:solidFill>
                <a:latin typeface="Calibri" pitchFamily="34" charset="0"/>
              </a:rPr>
              <a:t>DLgs</a:t>
            </a:r>
            <a:r>
              <a:rPr lang="it-IT" sz="2500" dirty="0">
                <a:solidFill>
                  <a:srgbClr val="000000"/>
                </a:solidFill>
                <a:latin typeface="Calibri" pitchFamily="34" charset="0"/>
              </a:rPr>
              <a:t>. 36/2021</a:t>
            </a:r>
          </a:p>
        </p:txBody>
      </p:sp>
      <p:sp>
        <p:nvSpPr>
          <p:cNvPr id="10" name="Segnaposto piè di pagina 4"/>
          <p:cNvSpPr txBox="1">
            <a:spLocks noGrp="1"/>
          </p:cNvSpPr>
          <p:nvPr/>
        </p:nvSpPr>
        <p:spPr bwMode="auto">
          <a:xfrm>
            <a:off x="4648200" y="6284168"/>
            <a:ext cx="2895600" cy="457200"/>
          </a:xfrm>
          <a:prstGeom prst="rect">
            <a:avLst/>
          </a:prstGeom>
          <a:noFill/>
          <a:ln w="9525">
            <a:noFill/>
            <a:miter lim="800000"/>
            <a:headEnd/>
            <a:tailEnd/>
          </a:ln>
        </p:spPr>
        <p:txBody>
          <a:bodyPr anchor="b"/>
          <a:lstStyle/>
          <a:p>
            <a:pPr algn="ctr" eaLnBrk="1" hangingPunct="1"/>
            <a:fld id="{41C23CBC-6996-4D07-BC88-22E16D9D06CA}" type="slidenum">
              <a:rPr lang="it-IT" altLang="it-IT" sz="1000">
                <a:latin typeface="Calibri" pitchFamily="34" charset="0"/>
              </a:rPr>
              <a:pPr algn="ctr" eaLnBrk="1" hangingPunct="1"/>
              <a:t>10</a:t>
            </a:fld>
            <a:endParaRPr lang="it-IT" altLang="it-IT" sz="1000" dirty="0">
              <a:latin typeface="Calibri" pitchFamily="34" charset="0"/>
            </a:endParaRPr>
          </a:p>
        </p:txBody>
      </p:sp>
      <p:sp>
        <p:nvSpPr>
          <p:cNvPr id="6" name="Titolo 6"/>
          <p:cNvSpPr>
            <a:spLocks noGrp="1"/>
          </p:cNvSpPr>
          <p:nvPr>
            <p:ph type="title"/>
          </p:nvPr>
        </p:nvSpPr>
        <p:spPr>
          <a:xfrm>
            <a:off x="1524000" y="-33868"/>
            <a:ext cx="8229600" cy="1143000"/>
          </a:xfrm>
        </p:spPr>
        <p:txBody>
          <a:bodyPr/>
          <a:lstStyle/>
          <a:p>
            <a:pPr algn="l"/>
            <a:r>
              <a:rPr lang="it-IT" sz="2400" b="1" dirty="0">
                <a:solidFill>
                  <a:schemeClr val="bg1"/>
                </a:solidFill>
              </a:rPr>
              <a:t>Contenuto degli statuti</a:t>
            </a:r>
          </a:p>
        </p:txBody>
      </p:sp>
      <p:sp>
        <p:nvSpPr>
          <p:cNvPr id="2" name="Titolo 3">
            <a:extLst>
              <a:ext uri="{FF2B5EF4-FFF2-40B4-BE49-F238E27FC236}">
                <a16:creationId xmlns:a16="http://schemas.microsoft.com/office/drawing/2014/main" id="{6B264DAC-0A84-A78B-6D37-1C84150C4E8A}"/>
              </a:ext>
            </a:extLst>
          </p:cNvPr>
          <p:cNvSpPr txBox="1">
            <a:spLocks/>
          </p:cNvSpPr>
          <p:nvPr/>
        </p:nvSpPr>
        <p:spPr>
          <a:xfrm>
            <a:off x="1777526" y="283837"/>
            <a:ext cx="8890476" cy="76178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2400" b="1" dirty="0">
                <a:latin typeface="Calibri" pitchFamily="34" charset="0"/>
              </a:rPr>
              <a:t>Le modifiche apportate dal Correttivo</a:t>
            </a:r>
            <a:endParaRPr lang="it-IT" sz="2400" dirty="0">
              <a:latin typeface="Calibri" pitchFamily="34" charset="0"/>
            </a:endParaRPr>
          </a:p>
        </p:txBody>
      </p:sp>
    </p:spTree>
    <p:extLst>
      <p:ext uri="{BB962C8B-B14F-4D97-AF65-F5344CB8AC3E}">
        <p14:creationId xmlns:p14="http://schemas.microsoft.com/office/powerpoint/2010/main" val="28357302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ttangolo 23"/>
          <p:cNvSpPr/>
          <p:nvPr/>
        </p:nvSpPr>
        <p:spPr>
          <a:xfrm>
            <a:off x="1858556" y="952309"/>
            <a:ext cx="8592951" cy="4832092"/>
          </a:xfrm>
          <a:prstGeom prst="rect">
            <a:avLst/>
          </a:prstGeom>
        </p:spPr>
        <p:txBody>
          <a:bodyPr wrap="square">
            <a:spAutoFit/>
          </a:bodyPr>
          <a:lstStyle/>
          <a:p>
            <a:pPr marL="342900" indent="-342900" algn="just">
              <a:buFont typeface="Wingdings" panose="05000000000000000000" pitchFamily="2" charset="2"/>
              <a:buChar char="ü"/>
            </a:pPr>
            <a:r>
              <a:rPr lang="it-IT" sz="2200" dirty="0">
                <a:solidFill>
                  <a:srgbClr val="000000"/>
                </a:solidFill>
                <a:latin typeface="Calibri" pitchFamily="34" charset="0"/>
              </a:rPr>
              <a:t>Il riferimento normativa è l'art. 8, c.3, del </a:t>
            </a:r>
            <a:r>
              <a:rPr lang="it-IT" sz="2200" dirty="0" err="1">
                <a:solidFill>
                  <a:srgbClr val="000000"/>
                </a:solidFill>
                <a:latin typeface="Calibri" pitchFamily="34" charset="0"/>
              </a:rPr>
              <a:t>DLgs</a:t>
            </a:r>
            <a:r>
              <a:rPr lang="it-IT" sz="2200" dirty="0">
                <a:solidFill>
                  <a:srgbClr val="000000"/>
                </a:solidFill>
                <a:latin typeface="Calibri" pitchFamily="34" charset="0"/>
              </a:rPr>
              <a:t>. 36/2021, che introduce l'innovativa possibilità, per le SSD costituite nelle forme societarie di parziale remunerazione del capitale investito dai soci, mediante le seguenti modalità, da recepire anche statutariamente, di distribuzione di utili o avanzi di gestione:</a:t>
            </a:r>
          </a:p>
          <a:p>
            <a:pPr marL="719138" indent="-363538" algn="just"/>
            <a:r>
              <a:rPr lang="it-IT" sz="2200" dirty="0">
                <a:solidFill>
                  <a:srgbClr val="000000"/>
                </a:solidFill>
                <a:latin typeface="Calibri" pitchFamily="34" charset="0"/>
              </a:rPr>
              <a:t>a) la distribuzione di dividendi ai soci può avvenire non solo in denaro, ma anche mediante aumento gratuito del capitale sociale oppure mediante l'emissione di strumenti finanziari;</a:t>
            </a:r>
          </a:p>
          <a:p>
            <a:pPr marL="719138" indent="-363538" algn="just"/>
            <a:r>
              <a:rPr lang="it-IT" sz="2200" dirty="0">
                <a:solidFill>
                  <a:srgbClr val="000000"/>
                </a:solidFill>
                <a:latin typeface="Calibri" pitchFamily="34" charset="0"/>
              </a:rPr>
              <a:t>b) la quota distribuibile deve essere comunque inferiore al 50% degli utili o avanzi di gestione annuali, dedotte eventuali perdite maturate negli esercizi precedenti;</a:t>
            </a:r>
          </a:p>
          <a:p>
            <a:pPr marL="719138" indent="-363538" algn="just"/>
            <a:r>
              <a:rPr lang="it-IT" sz="2200" dirty="0">
                <a:solidFill>
                  <a:srgbClr val="000000"/>
                </a:solidFill>
                <a:latin typeface="Calibri" pitchFamily="34" charset="0"/>
              </a:rPr>
              <a:t>c) la distribuzione deve avvenire in misura non superiore all'interesse massimo dei buoni postali fruttiferi, aumentato di 2,5 punti rispetto al capitale effettivamente versato dai soci;</a:t>
            </a:r>
          </a:p>
        </p:txBody>
      </p:sp>
      <p:sp>
        <p:nvSpPr>
          <p:cNvPr id="10" name="Segnaposto piè di pagina 4"/>
          <p:cNvSpPr txBox="1">
            <a:spLocks noGrp="1"/>
          </p:cNvSpPr>
          <p:nvPr/>
        </p:nvSpPr>
        <p:spPr bwMode="auto">
          <a:xfrm>
            <a:off x="4648200" y="6284168"/>
            <a:ext cx="2895600" cy="457200"/>
          </a:xfrm>
          <a:prstGeom prst="rect">
            <a:avLst/>
          </a:prstGeom>
          <a:noFill/>
          <a:ln w="9525">
            <a:noFill/>
            <a:miter lim="800000"/>
            <a:headEnd/>
            <a:tailEnd/>
          </a:ln>
        </p:spPr>
        <p:txBody>
          <a:bodyPr anchor="b"/>
          <a:lstStyle/>
          <a:p>
            <a:pPr algn="ctr" eaLnBrk="1" hangingPunct="1"/>
            <a:fld id="{41C23CBC-6996-4D07-BC88-22E16D9D06CA}" type="slidenum">
              <a:rPr lang="it-IT" altLang="it-IT" sz="1000">
                <a:latin typeface="Calibri" pitchFamily="34" charset="0"/>
              </a:rPr>
              <a:pPr algn="ctr" eaLnBrk="1" hangingPunct="1"/>
              <a:t>11</a:t>
            </a:fld>
            <a:endParaRPr lang="it-IT" altLang="it-IT" sz="1000" dirty="0">
              <a:latin typeface="Calibri" pitchFamily="34" charset="0"/>
            </a:endParaRPr>
          </a:p>
        </p:txBody>
      </p:sp>
      <p:sp>
        <p:nvSpPr>
          <p:cNvPr id="3" name="Titolo 2">
            <a:extLst>
              <a:ext uri="{FF2B5EF4-FFF2-40B4-BE49-F238E27FC236}">
                <a16:creationId xmlns:a16="http://schemas.microsoft.com/office/drawing/2014/main" id="{5B7F79B2-5744-8765-1526-020436856A57}"/>
              </a:ext>
            </a:extLst>
          </p:cNvPr>
          <p:cNvSpPr>
            <a:spLocks noGrp="1"/>
          </p:cNvSpPr>
          <p:nvPr>
            <p:ph type="title"/>
          </p:nvPr>
        </p:nvSpPr>
        <p:spPr>
          <a:xfrm>
            <a:off x="838200" y="365126"/>
            <a:ext cx="10515600" cy="587184"/>
          </a:xfrm>
        </p:spPr>
        <p:txBody>
          <a:bodyPr>
            <a:normAutofit/>
          </a:bodyPr>
          <a:lstStyle/>
          <a:p>
            <a:pPr algn="ctr"/>
            <a:r>
              <a:rPr lang="it-IT" sz="3200" b="1" dirty="0"/>
              <a:t>Distribuzione di Utili </a:t>
            </a:r>
          </a:p>
        </p:txBody>
      </p:sp>
    </p:spTree>
    <p:extLst>
      <p:ext uri="{BB962C8B-B14F-4D97-AF65-F5344CB8AC3E}">
        <p14:creationId xmlns:p14="http://schemas.microsoft.com/office/powerpoint/2010/main" val="38936677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ttangolo 23"/>
          <p:cNvSpPr/>
          <p:nvPr/>
        </p:nvSpPr>
        <p:spPr>
          <a:xfrm>
            <a:off x="1858556" y="1109133"/>
            <a:ext cx="8474889" cy="4693593"/>
          </a:xfrm>
          <a:prstGeom prst="rect">
            <a:avLst/>
          </a:prstGeom>
        </p:spPr>
        <p:txBody>
          <a:bodyPr wrap="square">
            <a:spAutoFit/>
          </a:bodyPr>
          <a:lstStyle/>
          <a:p>
            <a:pPr marL="627063" indent="-271463" algn="just"/>
            <a:r>
              <a:rPr lang="it-IT" sz="2300" dirty="0">
                <a:solidFill>
                  <a:srgbClr val="000000"/>
                </a:solidFill>
                <a:latin typeface="Calibri" pitchFamily="34" charset="0"/>
              </a:rPr>
              <a:t>d) è possibile destinare una quota inferiore al 50% degli utili e degli avanzi di gestione annuali, dedotte eventuali perdite maturate negli esercizi precedenti, ad aumento gratuito del capitale sociale sottoscritto e versato dai soci, nei limiti delle variazioni dell'indice nazionale generale annuo dei prezzi al consumo per le famiglie di operai e di impiegati, calcolate dall'</a:t>
            </a:r>
            <a:r>
              <a:rPr lang="it-IT" sz="2300" dirty="0" err="1">
                <a:solidFill>
                  <a:srgbClr val="000000"/>
                </a:solidFill>
                <a:latin typeface="Calibri" pitchFamily="34" charset="0"/>
              </a:rPr>
              <a:t>lstat</a:t>
            </a:r>
            <a:r>
              <a:rPr lang="it-IT" sz="2300" dirty="0">
                <a:solidFill>
                  <a:srgbClr val="000000"/>
                </a:solidFill>
                <a:latin typeface="Calibri" pitchFamily="34" charset="0"/>
              </a:rPr>
              <a:t> per il periodo corrispondente  a quello dell'esercizio sociale in cui gli utili e gli avanzi di gestione sono stati prodotti;</a:t>
            </a:r>
          </a:p>
          <a:p>
            <a:pPr marL="627063" indent="-271463" algn="just"/>
            <a:r>
              <a:rPr lang="it-IT" sz="2300" dirty="0">
                <a:solidFill>
                  <a:srgbClr val="000000"/>
                </a:solidFill>
                <a:latin typeface="Calibri" pitchFamily="34" charset="0"/>
              </a:rPr>
              <a:t>e) è ammesso il rimborso al socio del capitale effettivamente versato ed eventualmente rivalutato o aumentato nei limiti di cui sopra.</a:t>
            </a:r>
          </a:p>
          <a:p>
            <a:pPr marL="342900" indent="-342900" algn="just">
              <a:buFont typeface="Wingdings" panose="05000000000000000000" pitchFamily="2" charset="2"/>
              <a:buChar char="ü"/>
            </a:pPr>
            <a:r>
              <a:rPr lang="it-IT" sz="2300" dirty="0">
                <a:solidFill>
                  <a:srgbClr val="000000"/>
                </a:solidFill>
                <a:latin typeface="Calibri" pitchFamily="34" charset="0"/>
              </a:rPr>
              <a:t>La decorrenza della nuova norma è il 1 gennaio 2023, ex art. 51, c.1, del </a:t>
            </a:r>
            <a:r>
              <a:rPr lang="it-IT" sz="2300" dirty="0" err="1">
                <a:solidFill>
                  <a:srgbClr val="000000"/>
                </a:solidFill>
                <a:latin typeface="Calibri" pitchFamily="34" charset="0"/>
              </a:rPr>
              <a:t>Dlgs</a:t>
            </a:r>
            <a:r>
              <a:rPr lang="it-IT" sz="2300" dirty="0">
                <a:solidFill>
                  <a:srgbClr val="000000"/>
                </a:solidFill>
                <a:latin typeface="Calibri" pitchFamily="34" charset="0"/>
              </a:rPr>
              <a:t>. 36/2021.</a:t>
            </a:r>
          </a:p>
        </p:txBody>
      </p:sp>
      <p:sp>
        <p:nvSpPr>
          <p:cNvPr id="10" name="Segnaposto piè di pagina 4"/>
          <p:cNvSpPr txBox="1">
            <a:spLocks noGrp="1"/>
          </p:cNvSpPr>
          <p:nvPr/>
        </p:nvSpPr>
        <p:spPr bwMode="auto">
          <a:xfrm>
            <a:off x="4648200" y="6284168"/>
            <a:ext cx="2895600" cy="457200"/>
          </a:xfrm>
          <a:prstGeom prst="rect">
            <a:avLst/>
          </a:prstGeom>
          <a:noFill/>
          <a:ln w="9525">
            <a:noFill/>
            <a:miter lim="800000"/>
            <a:headEnd/>
            <a:tailEnd/>
          </a:ln>
        </p:spPr>
        <p:txBody>
          <a:bodyPr anchor="b"/>
          <a:lstStyle/>
          <a:p>
            <a:pPr algn="ctr" eaLnBrk="1" hangingPunct="1"/>
            <a:fld id="{41C23CBC-6996-4D07-BC88-22E16D9D06CA}" type="slidenum">
              <a:rPr lang="it-IT" altLang="it-IT" sz="1000">
                <a:latin typeface="Calibri" pitchFamily="34" charset="0"/>
              </a:rPr>
              <a:pPr algn="ctr" eaLnBrk="1" hangingPunct="1"/>
              <a:t>12</a:t>
            </a:fld>
            <a:endParaRPr lang="it-IT" altLang="it-IT" sz="1000" dirty="0">
              <a:latin typeface="Calibri" pitchFamily="34" charset="0"/>
            </a:endParaRPr>
          </a:p>
        </p:txBody>
      </p:sp>
      <p:sp>
        <p:nvSpPr>
          <p:cNvPr id="6" name="Titolo 6"/>
          <p:cNvSpPr>
            <a:spLocks noGrp="1"/>
          </p:cNvSpPr>
          <p:nvPr>
            <p:ph type="title"/>
          </p:nvPr>
        </p:nvSpPr>
        <p:spPr>
          <a:xfrm>
            <a:off x="1524000" y="-33868"/>
            <a:ext cx="8229600" cy="1143000"/>
          </a:xfrm>
        </p:spPr>
        <p:txBody>
          <a:bodyPr/>
          <a:lstStyle/>
          <a:p>
            <a:pPr algn="l"/>
            <a:r>
              <a:rPr lang="it-IT" sz="2400" b="1" dirty="0">
                <a:solidFill>
                  <a:schemeClr val="bg1"/>
                </a:solidFill>
              </a:rPr>
              <a:t>Deroga per </a:t>
            </a:r>
            <a:r>
              <a:rPr lang="it-IT" sz="3200" b="1" dirty="0">
                <a:solidFill>
                  <a:schemeClr val="bg1"/>
                </a:solidFill>
              </a:rPr>
              <a:t>SSD </a:t>
            </a:r>
            <a:r>
              <a:rPr lang="it-IT" sz="3200" b="1" dirty="0"/>
              <a:t>Distribuzione di Utili </a:t>
            </a:r>
            <a:r>
              <a:rPr lang="it-IT" sz="3200" b="1" dirty="0">
                <a:solidFill>
                  <a:schemeClr val="bg1"/>
                </a:solidFill>
              </a:rPr>
              <a:t>divieto </a:t>
            </a:r>
            <a:r>
              <a:rPr lang="it-IT" sz="2400" b="1" dirty="0">
                <a:solidFill>
                  <a:schemeClr val="bg1"/>
                </a:solidFill>
              </a:rPr>
              <a:t>distribuzione utili</a:t>
            </a:r>
          </a:p>
        </p:txBody>
      </p:sp>
    </p:spTree>
    <p:extLst>
      <p:ext uri="{BB962C8B-B14F-4D97-AF65-F5344CB8AC3E}">
        <p14:creationId xmlns:p14="http://schemas.microsoft.com/office/powerpoint/2010/main" val="3377221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ttangolo 23"/>
          <p:cNvSpPr/>
          <p:nvPr/>
        </p:nvSpPr>
        <p:spPr>
          <a:xfrm>
            <a:off x="1858556" y="1111289"/>
            <a:ext cx="8763866" cy="2292935"/>
          </a:xfrm>
          <a:prstGeom prst="rect">
            <a:avLst/>
          </a:prstGeom>
        </p:spPr>
        <p:txBody>
          <a:bodyPr wrap="square">
            <a:spAutoFit/>
          </a:bodyPr>
          <a:lstStyle/>
          <a:p>
            <a:pPr marL="342900" indent="-342900" algn="just">
              <a:buFont typeface="Wingdings" panose="05000000000000000000" pitchFamily="2" charset="2"/>
              <a:buChar char="ü"/>
            </a:pPr>
            <a:r>
              <a:rPr lang="it-IT" sz="2300" dirty="0">
                <a:solidFill>
                  <a:srgbClr val="000000"/>
                </a:solidFill>
                <a:latin typeface="Calibri" pitchFamily="34" charset="0"/>
              </a:rPr>
              <a:t>Ridefinizione del concetto di tesseramento – Art. 15 comma 1 </a:t>
            </a:r>
          </a:p>
          <a:p>
            <a:pPr algn="just"/>
            <a:r>
              <a:rPr lang="it-IT" sz="2400" i="1" dirty="0"/>
              <a:t>Il tesseramento è l’atto formale con il quale la persona fisica diviene soggetto dell’ordinamento sportivo ed è autorizzata a svolgere attività sportiva con una associazione o società sportiva e, nei casi ammessi, con una Federazione Sportiva Nazionale o Disciplina Sportiva Associata o Ente di Promozione Sportiva</a:t>
            </a:r>
            <a:r>
              <a:rPr lang="it-IT" sz="2400" dirty="0"/>
              <a:t>. </a:t>
            </a:r>
            <a:endParaRPr lang="it-IT" sz="2300" dirty="0">
              <a:solidFill>
                <a:srgbClr val="000000"/>
              </a:solidFill>
              <a:latin typeface="Calibri" pitchFamily="34" charset="0"/>
            </a:endParaRPr>
          </a:p>
        </p:txBody>
      </p:sp>
      <p:sp>
        <p:nvSpPr>
          <p:cNvPr id="10" name="Segnaposto piè di pagina 4"/>
          <p:cNvSpPr txBox="1">
            <a:spLocks noGrp="1"/>
          </p:cNvSpPr>
          <p:nvPr/>
        </p:nvSpPr>
        <p:spPr bwMode="auto">
          <a:xfrm>
            <a:off x="4648200" y="6284168"/>
            <a:ext cx="2895600" cy="457200"/>
          </a:xfrm>
          <a:prstGeom prst="rect">
            <a:avLst/>
          </a:prstGeom>
          <a:noFill/>
          <a:ln w="9525">
            <a:noFill/>
            <a:miter lim="800000"/>
            <a:headEnd/>
            <a:tailEnd/>
          </a:ln>
        </p:spPr>
        <p:txBody>
          <a:bodyPr anchor="b"/>
          <a:lstStyle/>
          <a:p>
            <a:pPr algn="ctr" eaLnBrk="1" hangingPunct="1"/>
            <a:fld id="{41C23CBC-6996-4D07-BC88-22E16D9D06CA}" type="slidenum">
              <a:rPr lang="it-IT" altLang="it-IT" sz="1000">
                <a:latin typeface="Calibri" pitchFamily="34" charset="0"/>
              </a:rPr>
              <a:pPr algn="ctr" eaLnBrk="1" hangingPunct="1"/>
              <a:t>13</a:t>
            </a:fld>
            <a:endParaRPr lang="it-IT" altLang="it-IT" sz="1000" dirty="0">
              <a:latin typeface="Calibri" pitchFamily="34" charset="0"/>
            </a:endParaRPr>
          </a:p>
        </p:txBody>
      </p:sp>
      <p:sp>
        <p:nvSpPr>
          <p:cNvPr id="6" name="Titolo 6"/>
          <p:cNvSpPr>
            <a:spLocks noGrp="1"/>
          </p:cNvSpPr>
          <p:nvPr>
            <p:ph type="title"/>
          </p:nvPr>
        </p:nvSpPr>
        <p:spPr>
          <a:xfrm>
            <a:off x="1524000" y="-33868"/>
            <a:ext cx="8229600" cy="1143000"/>
          </a:xfrm>
        </p:spPr>
        <p:txBody>
          <a:bodyPr/>
          <a:lstStyle/>
          <a:p>
            <a:r>
              <a:rPr lang="it-IT" sz="2400" b="1" dirty="0">
                <a:solidFill>
                  <a:schemeClr val="bg1"/>
                </a:solidFill>
              </a:rPr>
              <a:t>Contenuto degli sta </a:t>
            </a:r>
            <a:r>
              <a:rPr lang="it-IT" sz="2400" b="1" dirty="0">
                <a:latin typeface="Calibri" pitchFamily="34" charset="0"/>
              </a:rPr>
              <a:t>Le modifiche apportate dal Correttivo</a:t>
            </a:r>
            <a:br>
              <a:rPr lang="it-IT" sz="2400" dirty="0">
                <a:latin typeface="Calibri" pitchFamily="34" charset="0"/>
              </a:rPr>
            </a:br>
            <a:r>
              <a:rPr lang="it-IT" sz="2400" b="1" dirty="0">
                <a:solidFill>
                  <a:schemeClr val="bg1"/>
                </a:solidFill>
              </a:rPr>
              <a:t>tuti</a:t>
            </a:r>
          </a:p>
        </p:txBody>
      </p:sp>
    </p:spTree>
    <p:extLst>
      <p:ext uri="{BB962C8B-B14F-4D97-AF65-F5344CB8AC3E}">
        <p14:creationId xmlns:p14="http://schemas.microsoft.com/office/powerpoint/2010/main" val="27282296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ttangolo 23"/>
          <p:cNvSpPr/>
          <p:nvPr/>
        </p:nvSpPr>
        <p:spPr>
          <a:xfrm>
            <a:off x="1858556" y="1111289"/>
            <a:ext cx="8763866" cy="4462760"/>
          </a:xfrm>
          <a:prstGeom prst="rect">
            <a:avLst/>
          </a:prstGeom>
        </p:spPr>
        <p:txBody>
          <a:bodyPr wrap="square">
            <a:spAutoFit/>
          </a:bodyPr>
          <a:lstStyle/>
          <a:p>
            <a:pPr algn="just"/>
            <a:r>
              <a:rPr lang="it-IT" sz="2300" dirty="0">
                <a:solidFill>
                  <a:srgbClr val="000000"/>
                </a:solidFill>
                <a:latin typeface="Calibri" pitchFamily="34" charset="0"/>
              </a:rPr>
              <a:t>	Art. 15 comma 2</a:t>
            </a:r>
          </a:p>
          <a:p>
            <a:pPr algn="just"/>
            <a:r>
              <a:rPr lang="it-IT" sz="2400" dirty="0"/>
              <a:t>Il tesserato ha diritto di partecipare all'attività e alle competizioni organizzate o riconosciute dalla Federazione Sportiva Nazionale, dalla Disciplina Sportiva Associata, dall'Ente di Promozione Sportiva di appartenenza dell'associazione o dalla società sportiva per </a:t>
            </a:r>
            <a:r>
              <a:rPr lang="it-IT" sz="2400" dirty="0">
                <a:effectLst>
                  <a:outerShdw blurRad="38100" dist="38100" dir="2700000" algn="tl">
                    <a:srgbClr val="000000">
                      <a:alpha val="43137"/>
                    </a:srgbClr>
                  </a:outerShdw>
                </a:effectLst>
              </a:rPr>
              <a:t>i quali è </a:t>
            </a:r>
            <a:r>
              <a:rPr lang="it-IT" sz="2400" strike="sngStrike" dirty="0">
                <a:effectLst>
                  <a:outerShdw blurRad="38100" dist="38100" dir="2700000" algn="tl">
                    <a:srgbClr val="000000">
                      <a:alpha val="43137"/>
                    </a:srgbClr>
                  </a:outerShdw>
                </a:effectLst>
                <a:highlight>
                  <a:srgbClr val="00FF00"/>
                </a:highlight>
              </a:rPr>
              <a:t>associato</a:t>
            </a:r>
            <a:r>
              <a:rPr lang="it-IT" sz="2400" dirty="0">
                <a:effectLst>
                  <a:outerShdw blurRad="38100" dist="38100" dir="2700000" algn="tl">
                    <a:srgbClr val="000000">
                      <a:alpha val="43137"/>
                    </a:srgbClr>
                  </a:outerShdw>
                </a:effectLst>
              </a:rPr>
              <a:t> tesserato</a:t>
            </a:r>
            <a:r>
              <a:rPr lang="it-IT" sz="2400" dirty="0"/>
              <a:t>, nonché di concorrere, ove in possesso dei requisiti previsti, a ricoprire le cariche dei relativi organi direttivi e di partecipare alle assemblee degli organi consiliari, secondo le previsioni statutarie e regolamentari.</a:t>
            </a:r>
            <a:endParaRPr lang="it-IT" sz="2300" dirty="0">
              <a:solidFill>
                <a:srgbClr val="000000"/>
              </a:solidFill>
              <a:latin typeface="Calibri" pitchFamily="34" charset="0"/>
            </a:endParaRPr>
          </a:p>
          <a:p>
            <a:pPr marL="342900" indent="-342900" algn="just">
              <a:buFont typeface="Wingdings" panose="05000000000000000000" pitchFamily="2" charset="2"/>
              <a:buChar char="ü"/>
            </a:pPr>
            <a:endParaRPr lang="it-IT" sz="2300" dirty="0">
              <a:solidFill>
                <a:srgbClr val="000000"/>
              </a:solidFill>
              <a:latin typeface="Calibri" pitchFamily="34" charset="0"/>
            </a:endParaRPr>
          </a:p>
          <a:p>
            <a:pPr marL="342900" indent="-342900" algn="just">
              <a:buFont typeface="Wingdings" panose="05000000000000000000" pitchFamily="2" charset="2"/>
              <a:buChar char="ü"/>
            </a:pPr>
            <a:endParaRPr lang="it-IT" sz="2300" dirty="0">
              <a:solidFill>
                <a:srgbClr val="000000"/>
              </a:solidFill>
              <a:latin typeface="Calibri" pitchFamily="34" charset="0"/>
            </a:endParaRPr>
          </a:p>
          <a:p>
            <a:pPr algn="just"/>
            <a:endParaRPr lang="it-IT" sz="2300" dirty="0">
              <a:solidFill>
                <a:srgbClr val="000000"/>
              </a:solidFill>
              <a:latin typeface="Calibri" pitchFamily="34" charset="0"/>
            </a:endParaRPr>
          </a:p>
        </p:txBody>
      </p:sp>
      <p:sp>
        <p:nvSpPr>
          <p:cNvPr id="10" name="Segnaposto piè di pagina 4"/>
          <p:cNvSpPr txBox="1">
            <a:spLocks noGrp="1"/>
          </p:cNvSpPr>
          <p:nvPr/>
        </p:nvSpPr>
        <p:spPr bwMode="auto">
          <a:xfrm>
            <a:off x="4648200" y="6284168"/>
            <a:ext cx="2895600" cy="457200"/>
          </a:xfrm>
          <a:prstGeom prst="rect">
            <a:avLst/>
          </a:prstGeom>
          <a:noFill/>
          <a:ln w="9525">
            <a:noFill/>
            <a:miter lim="800000"/>
            <a:headEnd/>
            <a:tailEnd/>
          </a:ln>
        </p:spPr>
        <p:txBody>
          <a:bodyPr anchor="b"/>
          <a:lstStyle/>
          <a:p>
            <a:pPr algn="ctr" eaLnBrk="1" hangingPunct="1"/>
            <a:fld id="{41C23CBC-6996-4D07-BC88-22E16D9D06CA}" type="slidenum">
              <a:rPr lang="it-IT" altLang="it-IT" sz="1000">
                <a:latin typeface="Calibri" pitchFamily="34" charset="0"/>
              </a:rPr>
              <a:pPr algn="ctr" eaLnBrk="1" hangingPunct="1"/>
              <a:t>14</a:t>
            </a:fld>
            <a:endParaRPr lang="it-IT" altLang="it-IT" sz="1000" dirty="0">
              <a:latin typeface="Calibri" pitchFamily="34" charset="0"/>
            </a:endParaRPr>
          </a:p>
        </p:txBody>
      </p:sp>
      <p:sp>
        <p:nvSpPr>
          <p:cNvPr id="6" name="Titolo 6"/>
          <p:cNvSpPr>
            <a:spLocks noGrp="1"/>
          </p:cNvSpPr>
          <p:nvPr>
            <p:ph type="title"/>
          </p:nvPr>
        </p:nvSpPr>
        <p:spPr>
          <a:xfrm>
            <a:off x="1524000" y="-33868"/>
            <a:ext cx="8229600" cy="1143000"/>
          </a:xfrm>
        </p:spPr>
        <p:txBody>
          <a:bodyPr/>
          <a:lstStyle/>
          <a:p>
            <a:r>
              <a:rPr lang="it-IT" sz="2400" b="1" dirty="0">
                <a:solidFill>
                  <a:schemeClr val="bg1"/>
                </a:solidFill>
              </a:rPr>
              <a:t>Contenuto degli </a:t>
            </a:r>
            <a:r>
              <a:rPr lang="it-IT" sz="2400" b="1" dirty="0">
                <a:latin typeface="Calibri" pitchFamily="34" charset="0"/>
              </a:rPr>
              <a:t>Le modifiche apportate dal Correttivo</a:t>
            </a:r>
            <a:br>
              <a:rPr lang="it-IT" sz="2400" dirty="0">
                <a:latin typeface="Calibri" pitchFamily="34" charset="0"/>
              </a:rPr>
            </a:br>
            <a:r>
              <a:rPr lang="it-IT" sz="2400" b="1" dirty="0">
                <a:solidFill>
                  <a:schemeClr val="bg1"/>
                </a:solidFill>
              </a:rPr>
              <a:t>tuti</a:t>
            </a:r>
          </a:p>
        </p:txBody>
      </p:sp>
    </p:spTree>
    <p:extLst>
      <p:ext uri="{BB962C8B-B14F-4D97-AF65-F5344CB8AC3E}">
        <p14:creationId xmlns:p14="http://schemas.microsoft.com/office/powerpoint/2010/main" val="3693625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ttangolo 23"/>
          <p:cNvSpPr/>
          <p:nvPr/>
        </p:nvSpPr>
        <p:spPr>
          <a:xfrm>
            <a:off x="1858556" y="1111289"/>
            <a:ext cx="8763866" cy="3724096"/>
          </a:xfrm>
          <a:prstGeom prst="rect">
            <a:avLst/>
          </a:prstGeom>
        </p:spPr>
        <p:txBody>
          <a:bodyPr wrap="square">
            <a:spAutoFit/>
          </a:bodyPr>
          <a:lstStyle/>
          <a:p>
            <a:pPr algn="just"/>
            <a:r>
              <a:rPr lang="it-IT" sz="2300" dirty="0">
                <a:solidFill>
                  <a:srgbClr val="000000"/>
                </a:solidFill>
                <a:latin typeface="Calibri" pitchFamily="34" charset="0"/>
              </a:rPr>
              <a:t>Art. 15 comma 3</a:t>
            </a:r>
          </a:p>
          <a:p>
            <a:pPr algn="just"/>
            <a:r>
              <a:rPr lang="it-IT" sz="2400" strike="sngStrike" dirty="0">
                <a:highlight>
                  <a:srgbClr val="00FF00"/>
                </a:highlight>
              </a:rPr>
              <a:t>Gli Atleti </a:t>
            </a:r>
            <a:r>
              <a:rPr lang="it-IT" sz="2400" dirty="0"/>
              <a:t>I soggetti tesserati, nell'esercizio della pratica sportiva, sono tenuti ad osservare le norme dettate dal CONI, dal CIO, dal CIP, dal IPC e dalla federazione nazione ed internazionale, Disciplina Sportiva Associata o dall'Ente di Promozione Sportiva di appartenenza.</a:t>
            </a:r>
            <a:endParaRPr lang="it-IT" sz="2300" dirty="0">
              <a:solidFill>
                <a:srgbClr val="000000"/>
              </a:solidFill>
              <a:latin typeface="Calibri" pitchFamily="34" charset="0"/>
            </a:endParaRPr>
          </a:p>
          <a:p>
            <a:pPr algn="just"/>
            <a:endParaRPr lang="it-IT" sz="2300" dirty="0">
              <a:solidFill>
                <a:srgbClr val="000000"/>
              </a:solidFill>
              <a:latin typeface="Calibri" pitchFamily="34" charset="0"/>
            </a:endParaRPr>
          </a:p>
          <a:p>
            <a:pPr algn="just"/>
            <a:r>
              <a:rPr lang="it-IT" sz="2300" dirty="0">
                <a:solidFill>
                  <a:srgbClr val="000000"/>
                </a:solidFill>
                <a:latin typeface="Calibri" pitchFamily="34" charset="0"/>
              </a:rPr>
              <a:t>Art. 16 comma 2</a:t>
            </a:r>
          </a:p>
          <a:p>
            <a:pPr algn="just"/>
            <a:r>
              <a:rPr lang="it-IT" sz="2400" dirty="0"/>
              <a:t>Il minore che abbia compiuto </a:t>
            </a:r>
            <a:r>
              <a:rPr lang="it-IT" sz="2400" strike="sngStrike" dirty="0">
                <a:highlight>
                  <a:srgbClr val="00FF00"/>
                </a:highlight>
              </a:rPr>
              <a:t>12 </a:t>
            </a:r>
            <a:r>
              <a:rPr lang="it-IT" sz="2400" dirty="0"/>
              <a:t>14 anni di età non può essere tesserato se non presta personalmente il proprio assenso</a:t>
            </a:r>
            <a:endParaRPr lang="it-IT" sz="2300" dirty="0">
              <a:solidFill>
                <a:srgbClr val="000000"/>
              </a:solidFill>
              <a:latin typeface="Calibri" pitchFamily="34" charset="0"/>
            </a:endParaRPr>
          </a:p>
          <a:p>
            <a:pPr algn="just"/>
            <a:endParaRPr lang="it-IT" sz="2300" dirty="0">
              <a:solidFill>
                <a:srgbClr val="000000"/>
              </a:solidFill>
              <a:latin typeface="Calibri" pitchFamily="34" charset="0"/>
            </a:endParaRPr>
          </a:p>
        </p:txBody>
      </p:sp>
      <p:sp>
        <p:nvSpPr>
          <p:cNvPr id="10" name="Segnaposto piè di pagina 4"/>
          <p:cNvSpPr txBox="1">
            <a:spLocks noGrp="1"/>
          </p:cNvSpPr>
          <p:nvPr/>
        </p:nvSpPr>
        <p:spPr bwMode="auto">
          <a:xfrm>
            <a:off x="4648200" y="6284168"/>
            <a:ext cx="2895600" cy="457200"/>
          </a:xfrm>
          <a:prstGeom prst="rect">
            <a:avLst/>
          </a:prstGeom>
          <a:noFill/>
          <a:ln w="9525">
            <a:noFill/>
            <a:miter lim="800000"/>
            <a:headEnd/>
            <a:tailEnd/>
          </a:ln>
        </p:spPr>
        <p:txBody>
          <a:bodyPr anchor="b"/>
          <a:lstStyle/>
          <a:p>
            <a:pPr algn="ctr" eaLnBrk="1" hangingPunct="1"/>
            <a:fld id="{41C23CBC-6996-4D07-BC88-22E16D9D06CA}" type="slidenum">
              <a:rPr lang="it-IT" altLang="it-IT" sz="1000">
                <a:latin typeface="Calibri" pitchFamily="34" charset="0"/>
              </a:rPr>
              <a:pPr algn="ctr" eaLnBrk="1" hangingPunct="1"/>
              <a:t>15</a:t>
            </a:fld>
            <a:endParaRPr lang="it-IT" altLang="it-IT" sz="1000" dirty="0">
              <a:latin typeface="Calibri" pitchFamily="34" charset="0"/>
            </a:endParaRPr>
          </a:p>
        </p:txBody>
      </p:sp>
      <p:sp>
        <p:nvSpPr>
          <p:cNvPr id="6" name="Titolo 6"/>
          <p:cNvSpPr>
            <a:spLocks noGrp="1"/>
          </p:cNvSpPr>
          <p:nvPr>
            <p:ph type="title"/>
          </p:nvPr>
        </p:nvSpPr>
        <p:spPr>
          <a:xfrm>
            <a:off x="1524000" y="-33868"/>
            <a:ext cx="8229600" cy="1143000"/>
          </a:xfrm>
        </p:spPr>
        <p:txBody>
          <a:bodyPr/>
          <a:lstStyle/>
          <a:p>
            <a:r>
              <a:rPr lang="it-IT" sz="2400" b="1" dirty="0">
                <a:solidFill>
                  <a:schemeClr val="bg1"/>
                </a:solidFill>
              </a:rPr>
              <a:t>Contenuto degli sta </a:t>
            </a:r>
            <a:r>
              <a:rPr lang="it-IT" sz="2400" b="1" dirty="0">
                <a:latin typeface="Calibri" pitchFamily="34" charset="0"/>
              </a:rPr>
              <a:t>Le modifiche apportate dal Correttivo</a:t>
            </a:r>
            <a:br>
              <a:rPr lang="it-IT" sz="2400" dirty="0">
                <a:latin typeface="Calibri" pitchFamily="34" charset="0"/>
              </a:rPr>
            </a:br>
            <a:r>
              <a:rPr lang="it-IT" sz="2400" b="1" dirty="0">
                <a:solidFill>
                  <a:schemeClr val="bg1"/>
                </a:solidFill>
              </a:rPr>
              <a:t>tuti</a:t>
            </a:r>
          </a:p>
        </p:txBody>
      </p:sp>
    </p:spTree>
    <p:extLst>
      <p:ext uri="{BB962C8B-B14F-4D97-AF65-F5344CB8AC3E}">
        <p14:creationId xmlns:p14="http://schemas.microsoft.com/office/powerpoint/2010/main" val="28013631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C756F11F-94AC-4485-A1AF-992A2CD05E0A}"/>
              </a:ext>
            </a:extLst>
          </p:cNvPr>
          <p:cNvSpPr>
            <a:spLocks noGrp="1"/>
          </p:cNvSpPr>
          <p:nvPr>
            <p:ph type="title"/>
          </p:nvPr>
        </p:nvSpPr>
        <p:spPr>
          <a:xfrm>
            <a:off x="2173915" y="434836"/>
            <a:ext cx="8331715" cy="480866"/>
          </a:xfrm>
        </p:spPr>
        <p:txBody>
          <a:bodyPr>
            <a:noAutofit/>
          </a:bodyPr>
          <a:lstStyle/>
          <a:p>
            <a:pPr algn="ctr"/>
            <a:r>
              <a:rPr lang="it-IT" sz="2400" b="1" dirty="0">
                <a:latin typeface="Calibri" pitchFamily="34" charset="0"/>
              </a:rPr>
              <a:t>Altri aspetti salienti del decreto correttivo</a:t>
            </a:r>
          </a:p>
        </p:txBody>
      </p:sp>
      <p:sp>
        <p:nvSpPr>
          <p:cNvPr id="5" name="Rounded Rectangle 2">
            <a:extLst>
              <a:ext uri="{FF2B5EF4-FFF2-40B4-BE49-F238E27FC236}">
                <a16:creationId xmlns:a16="http://schemas.microsoft.com/office/drawing/2014/main" id="{ABD4A868-237B-4FB1-9471-B5E0CB5EEADE}"/>
              </a:ext>
            </a:extLst>
          </p:cNvPr>
          <p:cNvSpPr/>
          <p:nvPr/>
        </p:nvSpPr>
        <p:spPr bwMode="gray">
          <a:xfrm>
            <a:off x="1847528" y="1340769"/>
            <a:ext cx="8352928" cy="4756505"/>
          </a:xfrm>
          <a:prstGeom prst="roundRect">
            <a:avLst>
              <a:gd name="adj" fmla="val 5667"/>
            </a:avLst>
          </a:prstGeom>
          <a:noFill/>
          <a:ln w="3175" algn="ctr">
            <a:noFill/>
            <a:miter lim="800000"/>
            <a:headEnd/>
            <a:tailEnd/>
          </a:ln>
        </p:spPr>
        <p:txBody>
          <a:bodyPr wrap="square" lIns="365760" tIns="88900" rIns="88900" bIns="88900" rtlCol="0" anchor="ctr"/>
          <a:lstStyle/>
          <a:p>
            <a:pPr algn="just">
              <a:lnSpc>
                <a:spcPct val="115000"/>
              </a:lnSpc>
              <a:spcAft>
                <a:spcPts val="600"/>
              </a:spcAft>
            </a:pPr>
            <a:r>
              <a:rPr lang="it-IT" sz="2400" b="1" dirty="0" err="1">
                <a:solidFill>
                  <a:srgbClr val="000000"/>
                </a:solidFill>
                <a:latin typeface="Calibri" pitchFamily="34" charset="0"/>
                <a:ea typeface="Arial Narrow" panose="020B0606020202030204" pitchFamily="34" charset="0"/>
                <a:cs typeface="Times New Roman" panose="02020603050405020304" pitchFamily="18" charset="0"/>
              </a:rPr>
              <a:t>Ri</a:t>
            </a:r>
            <a:r>
              <a:rPr lang="x-none" sz="2400" b="1" dirty="0">
                <a:solidFill>
                  <a:srgbClr val="000000"/>
                </a:solidFill>
                <a:latin typeface="Calibri" pitchFamily="34" charset="0"/>
                <a:ea typeface="Arial Narrow" panose="020B0606020202030204" pitchFamily="34" charset="0"/>
                <a:cs typeface="Times New Roman" panose="02020603050405020304" pitchFamily="18" charset="0"/>
              </a:rPr>
              <a:t>nvio</a:t>
            </a:r>
            <a:r>
              <a:rPr lang="it-IT" sz="2400" b="1" dirty="0">
                <a:solidFill>
                  <a:srgbClr val="000000"/>
                </a:solidFill>
                <a:latin typeface="Calibri" pitchFamily="34" charset="0"/>
                <a:ea typeface="Arial Narrow" panose="020B0606020202030204" pitchFamily="34" charset="0"/>
                <a:cs typeface="Times New Roman" panose="02020603050405020304" pitchFamily="18" charset="0"/>
              </a:rPr>
              <a:t> </a:t>
            </a:r>
            <a:r>
              <a:rPr lang="x-none" sz="2400" b="1" dirty="0">
                <a:solidFill>
                  <a:srgbClr val="000000"/>
                </a:solidFill>
                <a:latin typeface="Calibri" pitchFamily="34" charset="0"/>
                <a:ea typeface="Arial Narrow" panose="020B0606020202030204" pitchFamily="34" charset="0"/>
                <a:cs typeface="Times New Roman" panose="02020603050405020304" pitchFamily="18" charset="0"/>
              </a:rPr>
              <a:t>al </a:t>
            </a:r>
            <a:r>
              <a:rPr lang="it-IT" sz="2400" b="1" dirty="0">
                <a:solidFill>
                  <a:srgbClr val="000000"/>
                </a:solidFill>
                <a:latin typeface="Calibri" pitchFamily="34" charset="0"/>
                <a:ea typeface="Arial Narrow" panose="020B0606020202030204" pitchFamily="34" charset="0"/>
                <a:cs typeface="Times New Roman" panose="02020603050405020304" pitchFamily="18" charset="0"/>
              </a:rPr>
              <a:t>31 luglio </a:t>
            </a:r>
            <a:r>
              <a:rPr lang="x-none" sz="2400" b="1" dirty="0">
                <a:solidFill>
                  <a:srgbClr val="000000"/>
                </a:solidFill>
                <a:latin typeface="Calibri" pitchFamily="34" charset="0"/>
                <a:ea typeface="Arial Narrow" panose="020B0606020202030204" pitchFamily="34" charset="0"/>
                <a:cs typeface="Times New Roman" panose="02020603050405020304" pitchFamily="18" charset="0"/>
              </a:rPr>
              <a:t>202</a:t>
            </a:r>
            <a:r>
              <a:rPr lang="it-IT" sz="2400" b="1" dirty="0">
                <a:solidFill>
                  <a:srgbClr val="000000"/>
                </a:solidFill>
                <a:latin typeface="Calibri" pitchFamily="34" charset="0"/>
                <a:ea typeface="Arial Narrow" panose="020B0606020202030204" pitchFamily="34" charset="0"/>
                <a:cs typeface="Times New Roman" panose="02020603050405020304" pitchFamily="18" charset="0"/>
              </a:rPr>
              <a:t>3</a:t>
            </a:r>
            <a:r>
              <a:rPr lang="x-none" sz="2400" b="1" dirty="0">
                <a:solidFill>
                  <a:srgbClr val="000000"/>
                </a:solidFill>
                <a:latin typeface="Calibri" pitchFamily="34" charset="0"/>
                <a:ea typeface="Arial Narrow" panose="020B0606020202030204" pitchFamily="34" charset="0"/>
                <a:cs typeface="Times New Roman" panose="02020603050405020304" pitchFamily="18" charset="0"/>
              </a:rPr>
              <a:t> della abolizione del vincolo</a:t>
            </a:r>
            <a:r>
              <a:rPr lang="it-IT" sz="2400" b="1" dirty="0">
                <a:solidFill>
                  <a:srgbClr val="000000"/>
                </a:solidFill>
                <a:latin typeface="Calibri" pitchFamily="34" charset="0"/>
                <a:ea typeface="Arial Narrow" panose="020B0606020202030204" pitchFamily="34" charset="0"/>
                <a:cs typeface="Times New Roman" panose="02020603050405020304" pitchFamily="18" charset="0"/>
              </a:rPr>
              <a:t> sportivo</a:t>
            </a:r>
            <a:r>
              <a:rPr lang="x-none" sz="2400" b="1" dirty="0">
                <a:solidFill>
                  <a:srgbClr val="000000"/>
                </a:solidFill>
                <a:latin typeface="Calibri" pitchFamily="34" charset="0"/>
                <a:ea typeface="Arial Narrow" panose="020B0606020202030204" pitchFamily="34" charset="0"/>
                <a:cs typeface="Times New Roman" panose="02020603050405020304" pitchFamily="18" charset="0"/>
              </a:rPr>
              <a:t>.</a:t>
            </a:r>
            <a:endParaRPr lang="it-IT" sz="2400" b="1" dirty="0">
              <a:solidFill>
                <a:srgbClr val="000000"/>
              </a:solidFill>
              <a:latin typeface="Calibri" pitchFamily="34" charset="0"/>
              <a:ea typeface="Arial Narrow" panose="020B0606020202030204" pitchFamily="34" charset="0"/>
              <a:cs typeface="Times New Roman" panose="02020603050405020304" pitchFamily="18" charset="0"/>
            </a:endParaRPr>
          </a:p>
          <a:p>
            <a:pPr algn="just"/>
            <a:endParaRPr lang="it-IT" sz="2400" i="1" dirty="0">
              <a:solidFill>
                <a:srgbClr val="000000"/>
              </a:solidFill>
              <a:latin typeface="Calibri" pitchFamily="34" charset="0"/>
              <a:ea typeface="Arial" panose="020B0604020202020204" pitchFamily="34" charset="0"/>
              <a:cs typeface="Times New Roman" panose="02020603050405020304" pitchFamily="18" charset="0"/>
            </a:endParaRPr>
          </a:p>
          <a:p>
            <a:pPr algn="just">
              <a:lnSpc>
                <a:spcPct val="115000"/>
              </a:lnSpc>
              <a:spcAft>
                <a:spcPts val="600"/>
              </a:spcAft>
            </a:pPr>
            <a:r>
              <a:rPr lang="x-none" sz="2400" i="1" dirty="0">
                <a:solidFill>
                  <a:srgbClr val="000000"/>
                </a:solidFill>
                <a:latin typeface="Calibri" pitchFamily="34" charset="0"/>
                <a:ea typeface="Arial" panose="020B0604020202020204" pitchFamily="34" charset="0"/>
                <a:cs typeface="Times New Roman" panose="02020603050405020304" pitchFamily="18" charset="0"/>
              </a:rPr>
              <a:t>Le limitazioni alla libertà contrattuale dell'atleta, individuate come vincolo sportivo, sono eliminate entro il </a:t>
            </a:r>
            <a:r>
              <a:rPr lang="it-IT" sz="2400" i="1" dirty="0">
                <a:solidFill>
                  <a:srgbClr val="000000"/>
                </a:solidFill>
                <a:latin typeface="Calibri" pitchFamily="34" charset="0"/>
                <a:ea typeface="Arial" panose="020B0604020202020204" pitchFamily="34" charset="0"/>
                <a:cs typeface="Times New Roman" panose="02020603050405020304" pitchFamily="18" charset="0"/>
              </a:rPr>
              <a:t>31</a:t>
            </a:r>
            <a:r>
              <a:rPr lang="x-none" sz="2400" i="1" dirty="0">
                <a:solidFill>
                  <a:srgbClr val="000000"/>
                </a:solidFill>
                <a:latin typeface="Calibri" pitchFamily="34" charset="0"/>
                <a:ea typeface="Arial" panose="020B0604020202020204" pitchFamily="34" charset="0"/>
                <a:cs typeface="Times New Roman" panose="02020603050405020304" pitchFamily="18" charset="0"/>
              </a:rPr>
              <a:t> luglio </a:t>
            </a:r>
            <a:r>
              <a:rPr lang="it-IT" sz="2400" i="1" dirty="0">
                <a:solidFill>
                  <a:srgbClr val="000000"/>
                </a:solidFill>
                <a:latin typeface="Calibri" pitchFamily="34" charset="0"/>
                <a:ea typeface="Arial" panose="020B0604020202020204" pitchFamily="34" charset="0"/>
                <a:cs typeface="Times New Roman" panose="02020603050405020304" pitchFamily="18" charset="0"/>
              </a:rPr>
              <a:t>2023</a:t>
            </a:r>
            <a:r>
              <a:rPr lang="x-none" sz="2400" i="1" dirty="0">
                <a:solidFill>
                  <a:srgbClr val="000000"/>
                </a:solidFill>
                <a:latin typeface="Calibri" pitchFamily="34" charset="0"/>
                <a:ea typeface="Arial" panose="020B0604020202020204" pitchFamily="34" charset="0"/>
                <a:cs typeface="Times New Roman" panose="02020603050405020304" pitchFamily="18" charset="0"/>
              </a:rPr>
              <a:t>. Le Federazioni Sportive Nazionali e le </a:t>
            </a:r>
            <a:r>
              <a:rPr lang="it-IT" sz="2400" i="1" dirty="0">
                <a:solidFill>
                  <a:srgbClr val="000000"/>
                </a:solidFill>
                <a:latin typeface="Calibri" pitchFamily="34" charset="0"/>
                <a:ea typeface="Arial" panose="020B0604020202020204" pitchFamily="34" charset="0"/>
                <a:cs typeface="Times New Roman" panose="02020603050405020304" pitchFamily="18" charset="0"/>
              </a:rPr>
              <a:t>D</a:t>
            </a:r>
            <a:r>
              <a:rPr lang="x-none" sz="2400" i="1" dirty="0">
                <a:solidFill>
                  <a:srgbClr val="000000"/>
                </a:solidFill>
                <a:latin typeface="Calibri" pitchFamily="34" charset="0"/>
                <a:ea typeface="Arial" panose="020B0604020202020204" pitchFamily="34" charset="0"/>
                <a:cs typeface="Times New Roman" panose="02020603050405020304" pitchFamily="18" charset="0"/>
              </a:rPr>
              <a:t>iscipline </a:t>
            </a:r>
            <a:r>
              <a:rPr lang="it-IT" sz="2400" i="1" dirty="0">
                <a:solidFill>
                  <a:srgbClr val="000000"/>
                </a:solidFill>
                <a:latin typeface="Calibri" pitchFamily="34" charset="0"/>
                <a:ea typeface="Arial" panose="020B0604020202020204" pitchFamily="34" charset="0"/>
                <a:cs typeface="Times New Roman" panose="02020603050405020304" pitchFamily="18" charset="0"/>
              </a:rPr>
              <a:t>S</a:t>
            </a:r>
            <a:r>
              <a:rPr lang="x-none" sz="2400" i="1" dirty="0">
                <a:solidFill>
                  <a:srgbClr val="000000"/>
                </a:solidFill>
                <a:latin typeface="Calibri" pitchFamily="34" charset="0"/>
                <a:ea typeface="Arial" panose="020B0604020202020204" pitchFamily="34" charset="0"/>
                <a:cs typeface="Times New Roman" panose="02020603050405020304" pitchFamily="18" charset="0"/>
              </a:rPr>
              <a:t>portive </a:t>
            </a:r>
            <a:r>
              <a:rPr lang="it-IT" sz="2400" i="1" dirty="0">
                <a:solidFill>
                  <a:srgbClr val="000000"/>
                </a:solidFill>
                <a:latin typeface="Calibri" pitchFamily="34" charset="0"/>
                <a:ea typeface="Arial" panose="020B0604020202020204" pitchFamily="34" charset="0"/>
                <a:cs typeface="Times New Roman" panose="02020603050405020304" pitchFamily="18" charset="0"/>
              </a:rPr>
              <a:t>A</a:t>
            </a:r>
            <a:r>
              <a:rPr lang="x-none" sz="2400" i="1" dirty="0">
                <a:solidFill>
                  <a:srgbClr val="000000"/>
                </a:solidFill>
                <a:latin typeface="Calibri" pitchFamily="34" charset="0"/>
                <a:ea typeface="Arial" panose="020B0604020202020204" pitchFamily="34" charset="0"/>
                <a:cs typeface="Times New Roman" panose="02020603050405020304" pitchFamily="18" charset="0"/>
              </a:rPr>
              <a:t>ssociate possono dettare una disciplina transitoria che preveda la diminuzione progressiva della durata massima dello stesso. Decorso il termine di cui al primo periodo del presente comma, il vincolo sportivo si intende abolito.</a:t>
            </a:r>
            <a:endParaRPr lang="it-IT" sz="2400" dirty="0">
              <a:solidFill>
                <a:srgbClr val="000000"/>
              </a:solidFill>
              <a:latin typeface="Calibri" pitchFamily="34" charset="0"/>
              <a:ea typeface="Arial Narrow" panose="020B0606020202030204" pitchFamily="34" charset="0"/>
              <a:cs typeface="Times New Roman" panose="02020603050405020304" pitchFamily="18" charset="0"/>
            </a:endParaRPr>
          </a:p>
          <a:p>
            <a:pPr algn="just">
              <a:lnSpc>
                <a:spcPct val="115000"/>
              </a:lnSpc>
              <a:spcAft>
                <a:spcPts val="600"/>
              </a:spcAft>
            </a:pPr>
            <a:endParaRPr lang="it-IT" sz="2400" dirty="0">
              <a:solidFill>
                <a:srgbClr val="000000"/>
              </a:solidFill>
              <a:latin typeface="Calibri" pitchFamily="34" charset="0"/>
              <a:ea typeface="Arial Narrow" panose="020B0606020202030204" pitchFamily="34" charset="0"/>
              <a:cs typeface="Times New Roman" panose="02020603050405020304" pitchFamily="18" charset="0"/>
            </a:endParaRPr>
          </a:p>
        </p:txBody>
      </p:sp>
      <p:sp>
        <p:nvSpPr>
          <p:cNvPr id="6" name="Segnaposto piè di pagina 4"/>
          <p:cNvSpPr txBox="1">
            <a:spLocks noGrp="1"/>
          </p:cNvSpPr>
          <p:nvPr/>
        </p:nvSpPr>
        <p:spPr bwMode="auto">
          <a:xfrm>
            <a:off x="4648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SzPct val="85000"/>
              <a:buBlip>
                <a:blip r:embed="rId3"/>
              </a:buBlip>
              <a:defRPr sz="3200">
                <a:solidFill>
                  <a:schemeClr val="tx1"/>
                </a:solidFill>
                <a:latin typeface="Tahoma" panose="020B0604030504040204" pitchFamily="34" charset="0"/>
              </a:defRPr>
            </a:lvl1pPr>
            <a:lvl2pPr marL="742950" indent="-285750">
              <a:spcBef>
                <a:spcPct val="20000"/>
              </a:spcBef>
              <a:buClr>
                <a:schemeClr val="bg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SzPct val="7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SzPct val="70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tx1"/>
                </a:solidFill>
                <a:latin typeface="Tahoma" panose="020B0604030504040204" pitchFamily="34" charset="0"/>
              </a:defRPr>
            </a:lvl9pPr>
          </a:lstStyle>
          <a:p>
            <a:pPr algn="ctr" eaLnBrk="1" hangingPunct="1">
              <a:spcBef>
                <a:spcPct val="0"/>
              </a:spcBef>
              <a:buSzTx/>
              <a:buFontTx/>
              <a:buNone/>
            </a:pPr>
            <a:fld id="{579CC3E9-2317-460E-826A-E833EE2BE677}" type="slidenum">
              <a:rPr lang="it-IT" altLang="it-IT" sz="1000">
                <a:solidFill>
                  <a:srgbClr val="00264C"/>
                </a:solidFill>
                <a:latin typeface="Calibri" pitchFamily="34" charset="0"/>
              </a:rPr>
              <a:pPr algn="ctr" eaLnBrk="1" hangingPunct="1">
                <a:spcBef>
                  <a:spcPct val="0"/>
                </a:spcBef>
                <a:buSzTx/>
                <a:buFontTx/>
                <a:buNone/>
              </a:pPr>
              <a:t>16</a:t>
            </a:fld>
            <a:endParaRPr lang="it-IT" altLang="it-IT" sz="1000" dirty="0">
              <a:solidFill>
                <a:srgbClr val="00264C"/>
              </a:solidFill>
              <a:latin typeface="Calibri" pitchFamily="34" charset="0"/>
            </a:endParaRPr>
          </a:p>
        </p:txBody>
      </p:sp>
    </p:spTree>
    <p:extLst>
      <p:ext uri="{BB962C8B-B14F-4D97-AF65-F5344CB8AC3E}">
        <p14:creationId xmlns:p14="http://schemas.microsoft.com/office/powerpoint/2010/main" val="8272735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ttangolo 23"/>
          <p:cNvSpPr/>
          <p:nvPr/>
        </p:nvSpPr>
        <p:spPr>
          <a:xfrm>
            <a:off x="1646284" y="1109132"/>
            <a:ext cx="8745402" cy="4539704"/>
          </a:xfrm>
          <a:prstGeom prst="rect">
            <a:avLst/>
          </a:prstGeom>
        </p:spPr>
        <p:txBody>
          <a:bodyPr wrap="square">
            <a:spAutoFit/>
          </a:bodyPr>
          <a:lstStyle/>
          <a:p>
            <a:pPr algn="just"/>
            <a:endParaRPr lang="it-IT" sz="2500" dirty="0">
              <a:solidFill>
                <a:srgbClr val="000000"/>
              </a:solidFill>
              <a:latin typeface="Calibri" pitchFamily="34" charset="0"/>
            </a:endParaRPr>
          </a:p>
          <a:p>
            <a:pPr marL="342900" indent="-342900" algn="just">
              <a:buFont typeface="Wingdings" panose="05000000000000000000" pitchFamily="2" charset="2"/>
              <a:buChar char="ü"/>
            </a:pPr>
            <a:r>
              <a:rPr lang="it-IT" sz="2400" dirty="0">
                <a:solidFill>
                  <a:srgbClr val="000000"/>
                </a:solidFill>
                <a:latin typeface="Calibri" pitchFamily="34" charset="0"/>
              </a:rPr>
              <a:t>Tra dicembre 2021 e gennaio 2022  una copiosa produzione di sentenze da parte della Corte di Cassazione, tutte affermanti il principio secondo il quale non sia possibile includere tra i redditi diversi di cui all'art. 67, c.1, </a:t>
            </a:r>
            <a:r>
              <a:rPr lang="it-IT" sz="2400" dirty="0" err="1">
                <a:solidFill>
                  <a:srgbClr val="000000"/>
                </a:solidFill>
                <a:latin typeface="Calibri" pitchFamily="34" charset="0"/>
              </a:rPr>
              <a:t>lett</a:t>
            </a:r>
            <a:r>
              <a:rPr lang="it-IT" sz="2400" dirty="0">
                <a:solidFill>
                  <a:srgbClr val="000000"/>
                </a:solidFill>
                <a:latin typeface="Calibri" pitchFamily="34" charset="0"/>
              </a:rPr>
              <a:t>. m) del TUIR (i c.d. compensi sportivi dilettantistici) le somme percepite da coloro che svolgono professionalmente e con continuità attività lavorative in ambito sportivo dilettantistico .</a:t>
            </a:r>
          </a:p>
          <a:p>
            <a:pPr marL="342900" indent="-342900" algn="just">
              <a:buFont typeface="Wingdings" panose="05000000000000000000" pitchFamily="2" charset="2"/>
              <a:buChar char="ü"/>
            </a:pPr>
            <a:r>
              <a:rPr lang="it-IT" sz="2400" dirty="0">
                <a:solidFill>
                  <a:srgbClr val="000000"/>
                </a:solidFill>
                <a:latin typeface="Calibri" pitchFamily="34" charset="0"/>
              </a:rPr>
              <a:t>In tali casi, secondo la Cassazione, il rapporto tra ASD e lavoratore deve </a:t>
            </a:r>
            <a:r>
              <a:rPr lang="it-IT" sz="2400" b="1" dirty="0">
                <a:solidFill>
                  <a:srgbClr val="000000"/>
                </a:solidFill>
                <a:latin typeface="Calibri" pitchFamily="34" charset="0"/>
              </a:rPr>
              <a:t>rientrare nell'ambito delle fattispecie del lavoro subordinato oppure del lavoro autonomo, secondo i princìpi generali ordinamentali.</a:t>
            </a:r>
          </a:p>
        </p:txBody>
      </p:sp>
      <p:sp>
        <p:nvSpPr>
          <p:cNvPr id="10" name="Segnaposto piè di pagina 4"/>
          <p:cNvSpPr txBox="1">
            <a:spLocks noGrp="1"/>
          </p:cNvSpPr>
          <p:nvPr/>
        </p:nvSpPr>
        <p:spPr bwMode="auto">
          <a:xfrm>
            <a:off x="4648200" y="6284168"/>
            <a:ext cx="2895600" cy="457200"/>
          </a:xfrm>
          <a:prstGeom prst="rect">
            <a:avLst/>
          </a:prstGeom>
          <a:noFill/>
          <a:ln w="9525">
            <a:noFill/>
            <a:miter lim="800000"/>
            <a:headEnd/>
            <a:tailEnd/>
          </a:ln>
        </p:spPr>
        <p:txBody>
          <a:bodyPr anchor="b"/>
          <a:lstStyle/>
          <a:p>
            <a:pPr algn="ctr" eaLnBrk="1" hangingPunct="1"/>
            <a:fld id="{41C23CBC-6996-4D07-BC88-22E16D9D06CA}" type="slidenum">
              <a:rPr lang="it-IT" altLang="it-IT" sz="1000">
                <a:latin typeface="Calibri" pitchFamily="34" charset="0"/>
              </a:rPr>
              <a:pPr algn="ctr" eaLnBrk="1" hangingPunct="1"/>
              <a:t>17</a:t>
            </a:fld>
            <a:endParaRPr lang="it-IT" altLang="it-IT" sz="1000" dirty="0">
              <a:latin typeface="Calibri" pitchFamily="34" charset="0"/>
            </a:endParaRPr>
          </a:p>
        </p:txBody>
      </p:sp>
      <p:sp>
        <p:nvSpPr>
          <p:cNvPr id="6" name="Titolo 6"/>
          <p:cNvSpPr>
            <a:spLocks noGrp="1"/>
          </p:cNvSpPr>
          <p:nvPr>
            <p:ph type="title"/>
          </p:nvPr>
        </p:nvSpPr>
        <p:spPr>
          <a:xfrm>
            <a:off x="1524000" y="307648"/>
            <a:ext cx="8229600" cy="801483"/>
          </a:xfrm>
        </p:spPr>
        <p:txBody>
          <a:bodyPr>
            <a:normAutofit fontScale="90000"/>
          </a:bodyPr>
          <a:lstStyle/>
          <a:p>
            <a:pPr algn="ctr"/>
            <a:br>
              <a:rPr lang="it-IT" sz="2400" b="1" dirty="0"/>
            </a:br>
            <a:r>
              <a:rPr lang="it-IT" sz="2700" b="1" dirty="0"/>
              <a:t>Le recenti sentenze della Cassazione sulle collaborazioni Sportive </a:t>
            </a:r>
            <a:br>
              <a:rPr lang="it-IT" sz="2700" dirty="0"/>
            </a:br>
            <a:br>
              <a:rPr lang="it-IT" sz="2700" dirty="0"/>
            </a:br>
            <a:endParaRPr lang="it-IT" sz="2700" dirty="0"/>
          </a:p>
        </p:txBody>
      </p:sp>
    </p:spTree>
    <p:extLst>
      <p:ext uri="{BB962C8B-B14F-4D97-AF65-F5344CB8AC3E}">
        <p14:creationId xmlns:p14="http://schemas.microsoft.com/office/powerpoint/2010/main" val="20558656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65E7BD4D-D88C-4978-9E73-414230B8D691}"/>
              </a:ext>
            </a:extLst>
          </p:cNvPr>
          <p:cNvSpPr>
            <a:spLocks noGrp="1"/>
          </p:cNvSpPr>
          <p:nvPr>
            <p:ph type="sldNum" sz="quarter" idx="12"/>
          </p:nvPr>
        </p:nvSpPr>
        <p:spPr/>
        <p:txBody>
          <a:bodyPr/>
          <a:lstStyle/>
          <a:p>
            <a:fld id="{1ECA1CAE-2644-4BBE-A756-91D0D06CE0D1}" type="slidenum">
              <a:rPr lang="it-IT" smtClean="0"/>
              <a:pPr/>
              <a:t>18</a:t>
            </a:fld>
            <a:endParaRPr lang="it-IT" dirty="0"/>
          </a:p>
        </p:txBody>
      </p:sp>
      <p:sp>
        <p:nvSpPr>
          <p:cNvPr id="4" name="Titolo 3">
            <a:extLst>
              <a:ext uri="{FF2B5EF4-FFF2-40B4-BE49-F238E27FC236}">
                <a16:creationId xmlns:a16="http://schemas.microsoft.com/office/drawing/2014/main" id="{C756F11F-94AC-4485-A1AF-992A2CD05E0A}"/>
              </a:ext>
            </a:extLst>
          </p:cNvPr>
          <p:cNvSpPr>
            <a:spLocks noGrp="1"/>
          </p:cNvSpPr>
          <p:nvPr>
            <p:ph type="title"/>
          </p:nvPr>
        </p:nvSpPr>
        <p:spPr>
          <a:xfrm>
            <a:off x="2279577" y="355846"/>
            <a:ext cx="8331715" cy="480866"/>
          </a:xfrm>
        </p:spPr>
        <p:txBody>
          <a:bodyPr>
            <a:noAutofit/>
          </a:bodyPr>
          <a:lstStyle/>
          <a:p>
            <a:pPr algn="ctr"/>
            <a:br>
              <a:rPr lang="it-IT" sz="2400" dirty="0">
                <a:latin typeface="Calibri" pitchFamily="34" charset="0"/>
              </a:rPr>
            </a:br>
            <a:r>
              <a:rPr lang="it-IT" sz="2800" b="1" dirty="0">
                <a:latin typeface="Calibri" pitchFamily="34" charset="0"/>
              </a:rPr>
              <a:t>Il lavoratore sportivo</a:t>
            </a:r>
          </a:p>
        </p:txBody>
      </p:sp>
      <p:sp>
        <p:nvSpPr>
          <p:cNvPr id="5" name="Rounded Rectangle 2">
            <a:extLst>
              <a:ext uri="{FF2B5EF4-FFF2-40B4-BE49-F238E27FC236}">
                <a16:creationId xmlns:a16="http://schemas.microsoft.com/office/drawing/2014/main" id="{774795B4-A4C7-4D13-BA70-AF4436054468}"/>
              </a:ext>
            </a:extLst>
          </p:cNvPr>
          <p:cNvSpPr/>
          <p:nvPr/>
        </p:nvSpPr>
        <p:spPr bwMode="gray">
          <a:xfrm>
            <a:off x="1623701" y="3919192"/>
            <a:ext cx="8263783" cy="2225234"/>
          </a:xfrm>
          <a:prstGeom prst="roundRect">
            <a:avLst>
              <a:gd name="adj" fmla="val 5667"/>
            </a:avLst>
          </a:prstGeom>
          <a:noFill/>
          <a:ln w="3175" algn="ctr">
            <a:solidFill>
              <a:srgbClr val="4070A0"/>
            </a:solidFill>
            <a:miter lim="800000"/>
            <a:headEnd/>
            <a:tailEnd/>
          </a:ln>
        </p:spPr>
        <p:txBody>
          <a:bodyPr wrap="square" lIns="365760" tIns="88900" rIns="88900" bIns="88900" rtlCol="0" anchor="ctr"/>
          <a:lstStyle/>
          <a:p>
            <a:pPr algn="just"/>
            <a:r>
              <a:rPr lang="it-IT"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Ogni altro tesserato che svolge verso un corrispettivo le mansioni rientranti, </a:t>
            </a:r>
            <a:r>
              <a:rPr lang="it-IT" sz="24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sulla base dei regolamenti dei singoli enti affilianti,</a:t>
            </a:r>
            <a:r>
              <a:rPr lang="it-IT"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tra quelle necessarie per lo svolgimento di attività sportiva</a:t>
            </a:r>
            <a:endParaRPr lang="it-IT" sz="2400" dirty="0">
              <a:solidFill>
                <a:srgbClr val="000000"/>
              </a:solidFill>
            </a:endParaRPr>
          </a:p>
        </p:txBody>
      </p:sp>
      <p:sp>
        <p:nvSpPr>
          <p:cNvPr id="6" name="Rounded Rectangle 2">
            <a:extLst>
              <a:ext uri="{FF2B5EF4-FFF2-40B4-BE49-F238E27FC236}">
                <a16:creationId xmlns:a16="http://schemas.microsoft.com/office/drawing/2014/main" id="{ABD4A868-237B-4FB1-9471-B5E0CB5EEADE}"/>
              </a:ext>
            </a:extLst>
          </p:cNvPr>
          <p:cNvSpPr/>
          <p:nvPr/>
        </p:nvSpPr>
        <p:spPr bwMode="gray">
          <a:xfrm>
            <a:off x="1623701" y="2166445"/>
            <a:ext cx="8263783" cy="1224695"/>
          </a:xfrm>
          <a:prstGeom prst="roundRect">
            <a:avLst>
              <a:gd name="adj" fmla="val 5667"/>
            </a:avLst>
          </a:prstGeom>
          <a:noFill/>
          <a:ln w="3175" algn="ctr">
            <a:solidFill>
              <a:srgbClr val="4070A0"/>
            </a:solidFill>
            <a:miter lim="800000"/>
            <a:headEnd/>
            <a:tailEnd/>
          </a:ln>
        </p:spPr>
        <p:txBody>
          <a:bodyPr wrap="square" lIns="365760" tIns="88900" rIns="88900" bIns="88900" rtlCol="0" anchor="ctr"/>
          <a:lstStyle/>
          <a:p>
            <a:pPr algn="just"/>
            <a:r>
              <a:rPr lang="it-IT"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L’atleta, l’allenatore, l’istruttore, il direttore tecnico, il direttore sportivo, il preparatore atletico, il direttore di gara</a:t>
            </a:r>
            <a:endParaRPr lang="it-IT" sz="2400" dirty="0">
              <a:solidFill>
                <a:srgbClr val="000000"/>
              </a:solidFill>
            </a:endParaRPr>
          </a:p>
        </p:txBody>
      </p:sp>
      <p:sp>
        <p:nvSpPr>
          <p:cNvPr id="7" name="TextBox 1">
            <a:extLst>
              <a:ext uri="{FF2B5EF4-FFF2-40B4-BE49-F238E27FC236}">
                <a16:creationId xmlns:a16="http://schemas.microsoft.com/office/drawing/2014/main" id="{52DFD06F-11D1-458B-884E-63779509CAD5}"/>
              </a:ext>
            </a:extLst>
          </p:cNvPr>
          <p:cNvSpPr txBox="1"/>
          <p:nvPr/>
        </p:nvSpPr>
        <p:spPr>
          <a:xfrm>
            <a:off x="4299344" y="1556792"/>
            <a:ext cx="3343799" cy="338554"/>
          </a:xfrm>
          <a:prstGeom prst="rect">
            <a:avLst/>
          </a:prstGeom>
          <a:noFill/>
        </p:spPr>
        <p:txBody>
          <a:bodyPr wrap="square" lIns="0" tIns="0" rIns="0" bIns="0" rtlCol="0">
            <a:spAutoFit/>
          </a:bodyPr>
          <a:lstStyle/>
          <a:p>
            <a:pPr algn="ctr">
              <a:spcBef>
                <a:spcPts val="600"/>
              </a:spcBef>
              <a:buSzPct val="100000"/>
            </a:pPr>
            <a:r>
              <a:rPr lang="it-IT" sz="2200" b="1" dirty="0">
                <a:solidFill>
                  <a:srgbClr val="313131"/>
                </a:solidFill>
                <a:latin typeface="Calibri" pitchFamily="34" charset="0"/>
              </a:rPr>
              <a:t>Il lavoratore sportivo è:</a:t>
            </a:r>
            <a:endParaRPr lang="en-US" sz="2200" b="1" dirty="0">
              <a:solidFill>
                <a:srgbClr val="313131"/>
              </a:solidFill>
              <a:latin typeface="Calibri" pitchFamily="34" charset="0"/>
            </a:endParaRPr>
          </a:p>
        </p:txBody>
      </p:sp>
      <p:sp>
        <p:nvSpPr>
          <p:cNvPr id="8" name="Segnaposto piè di pagina 4"/>
          <p:cNvSpPr txBox="1">
            <a:spLocks noGrp="1"/>
          </p:cNvSpPr>
          <p:nvPr/>
        </p:nvSpPr>
        <p:spPr bwMode="auto">
          <a:xfrm>
            <a:off x="4648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SzPct val="85000"/>
              <a:buBlip>
                <a:blip r:embed="rId3"/>
              </a:buBlip>
              <a:defRPr sz="3200">
                <a:solidFill>
                  <a:schemeClr val="tx1"/>
                </a:solidFill>
                <a:latin typeface="Tahoma" panose="020B0604030504040204" pitchFamily="34" charset="0"/>
              </a:defRPr>
            </a:lvl1pPr>
            <a:lvl2pPr marL="742950" indent="-285750">
              <a:spcBef>
                <a:spcPct val="20000"/>
              </a:spcBef>
              <a:buClr>
                <a:schemeClr val="bg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SzPct val="7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SzPct val="70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tx1"/>
                </a:solidFill>
                <a:latin typeface="Tahoma" panose="020B0604030504040204" pitchFamily="34" charset="0"/>
              </a:defRPr>
            </a:lvl9pPr>
          </a:lstStyle>
          <a:p>
            <a:pPr algn="ctr" eaLnBrk="1" hangingPunct="1">
              <a:spcBef>
                <a:spcPct val="0"/>
              </a:spcBef>
              <a:buSzTx/>
              <a:buFontTx/>
              <a:buNone/>
            </a:pPr>
            <a:fld id="{579CC3E9-2317-460E-826A-E833EE2BE677}" type="slidenum">
              <a:rPr lang="it-IT" altLang="it-IT" sz="1000">
                <a:solidFill>
                  <a:srgbClr val="00264C"/>
                </a:solidFill>
                <a:latin typeface="Calibri" pitchFamily="34" charset="0"/>
              </a:rPr>
              <a:pPr algn="ctr" eaLnBrk="1" hangingPunct="1">
                <a:spcBef>
                  <a:spcPct val="0"/>
                </a:spcBef>
                <a:buSzTx/>
                <a:buFontTx/>
                <a:buNone/>
              </a:pPr>
              <a:t>18</a:t>
            </a:fld>
            <a:endParaRPr lang="it-IT" altLang="it-IT" sz="1000" dirty="0">
              <a:solidFill>
                <a:srgbClr val="00264C"/>
              </a:solidFill>
              <a:latin typeface="Calibri" pitchFamily="34" charset="0"/>
            </a:endParaRPr>
          </a:p>
        </p:txBody>
      </p:sp>
    </p:spTree>
    <p:extLst>
      <p:ext uri="{BB962C8B-B14F-4D97-AF65-F5344CB8AC3E}">
        <p14:creationId xmlns:p14="http://schemas.microsoft.com/office/powerpoint/2010/main" val="3010138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p:cNvSpPr>
            <a:spLocks noGrp="1"/>
          </p:cNvSpPr>
          <p:nvPr>
            <p:ph type="body" sz="quarter" idx="10"/>
          </p:nvPr>
        </p:nvSpPr>
        <p:spPr>
          <a:xfrm>
            <a:off x="1830677" y="1090961"/>
            <a:ext cx="8583323" cy="4742573"/>
          </a:xfrm>
        </p:spPr>
        <p:txBody>
          <a:bodyPr/>
          <a:lstStyle/>
          <a:p>
            <a:pPr algn="just"/>
            <a:endParaRPr lang="it-IT" sz="2800" dirty="0">
              <a:solidFill>
                <a:srgbClr val="000000"/>
              </a:solidFill>
              <a:latin typeface="Calibri" pitchFamily="34" charset="0"/>
            </a:endParaRPr>
          </a:p>
          <a:p>
            <a:pPr algn="just"/>
            <a:r>
              <a:rPr lang="it-IT" sz="2800" dirty="0">
                <a:solidFill>
                  <a:srgbClr val="000000"/>
                </a:solidFill>
                <a:latin typeface="Calibri" pitchFamily="34" charset="0"/>
              </a:rPr>
              <a:t>Il decreto abroga la legge n. 91/81 sul professionismo sportivo ma, sostanzialmente, ne riproduce sostanzialmente i contenuti all’interno del testo.</a:t>
            </a:r>
          </a:p>
          <a:p>
            <a:pPr algn="just"/>
            <a:r>
              <a:rPr lang="it-IT" sz="2800" dirty="0">
                <a:solidFill>
                  <a:srgbClr val="000000"/>
                </a:solidFill>
                <a:latin typeface="Calibri" pitchFamily="34" charset="0"/>
              </a:rPr>
              <a:t>Pertanto, per le attività sportive professionistiche non sono presenti, al momento, novità da evidenziare.</a:t>
            </a:r>
          </a:p>
          <a:p>
            <a:pPr algn="just"/>
            <a:r>
              <a:rPr lang="it-IT" sz="2800" dirty="0">
                <a:solidFill>
                  <a:srgbClr val="000000"/>
                </a:solidFill>
                <a:latin typeface="Calibri" pitchFamily="34" charset="0"/>
              </a:rPr>
              <a:t>L’unica è la possibilità di concludere contratti di apprendistato con gli atleti o la parziale defiscalizzazione per le piccole società professionistiche per l’avviamento allo sport degli under 23</a:t>
            </a:r>
          </a:p>
          <a:p>
            <a:pPr marL="457200" indent="-457200" algn="just">
              <a:buAutoNum type="arabicParenR"/>
            </a:pPr>
            <a:endParaRPr lang="it-IT" sz="2000" dirty="0">
              <a:solidFill>
                <a:srgbClr val="000000"/>
              </a:solidFill>
              <a:latin typeface="Calibri" pitchFamily="34" charset="0"/>
            </a:endParaRPr>
          </a:p>
        </p:txBody>
      </p:sp>
      <p:sp>
        <p:nvSpPr>
          <p:cNvPr id="5" name="Segnaposto testo 1">
            <a:extLst>
              <a:ext uri="{FF2B5EF4-FFF2-40B4-BE49-F238E27FC236}">
                <a16:creationId xmlns:a16="http://schemas.microsoft.com/office/drawing/2014/main" id="{F130F136-7A0B-41F5-B7D2-B53B77CF5544}"/>
              </a:ext>
            </a:extLst>
          </p:cNvPr>
          <p:cNvSpPr txBox="1">
            <a:spLocks/>
          </p:cNvSpPr>
          <p:nvPr/>
        </p:nvSpPr>
        <p:spPr bwMode="auto">
          <a:xfrm>
            <a:off x="1524000" y="222191"/>
            <a:ext cx="7632848" cy="10425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eaLnBrk="0" fontAlgn="base" hangingPunct="0">
              <a:spcBef>
                <a:spcPct val="20000"/>
              </a:spcBef>
              <a:spcAft>
                <a:spcPct val="0"/>
              </a:spcAft>
              <a:buSzPct val="85000"/>
              <a:defRPr/>
            </a:pPr>
            <a:r>
              <a:rPr lang="it-IT" sz="2400" b="1" kern="0" dirty="0">
                <a:solidFill>
                  <a:schemeClr val="bg1"/>
                </a:solidFill>
                <a:latin typeface="Calibri" pitchFamily="34" charset="0"/>
              </a:rPr>
              <a:t>Decreto legislativo 28/02/2021 n. 36 </a:t>
            </a:r>
          </a:p>
          <a:p>
            <a:pPr algn="ctr" eaLnBrk="0" fontAlgn="base" hangingPunct="0">
              <a:spcBef>
                <a:spcPct val="20000"/>
              </a:spcBef>
              <a:spcAft>
                <a:spcPct val="0"/>
              </a:spcAft>
              <a:buSzPct val="85000"/>
              <a:defRPr/>
            </a:pPr>
            <a:r>
              <a:rPr lang="it-IT" sz="2400" b="1" kern="0" dirty="0" err="1">
                <a:solidFill>
                  <a:schemeClr val="bg1"/>
                </a:solidFill>
                <a:latin typeface="Calibri" pitchFamily="34" charset="0"/>
              </a:rPr>
              <a:t>SpoIl</a:t>
            </a:r>
            <a:r>
              <a:rPr lang="it-IT" sz="2400" b="1" kern="0" dirty="0">
                <a:solidFill>
                  <a:schemeClr val="bg1"/>
                </a:solidFill>
                <a:latin typeface="Calibri" pitchFamily="34" charset="0"/>
              </a:rPr>
              <a:t> </a:t>
            </a:r>
            <a:r>
              <a:rPr lang="it-IT" sz="2800" b="1" kern="0" dirty="0">
                <a:latin typeface="Calibri" pitchFamily="34" charset="0"/>
              </a:rPr>
              <a:t>Il lavoro sportivo professionistico </a:t>
            </a:r>
            <a:r>
              <a:rPr lang="it-IT" sz="2400" b="1" kern="0" dirty="0">
                <a:solidFill>
                  <a:schemeClr val="bg1"/>
                </a:solidFill>
                <a:latin typeface="Calibri" pitchFamily="34" charset="0"/>
              </a:rPr>
              <a:t>professionistico</a:t>
            </a:r>
          </a:p>
        </p:txBody>
      </p:sp>
      <p:sp>
        <p:nvSpPr>
          <p:cNvPr id="6" name="Segnaposto piè di pagina 4"/>
          <p:cNvSpPr txBox="1">
            <a:spLocks noGrp="1"/>
          </p:cNvSpPr>
          <p:nvPr/>
        </p:nvSpPr>
        <p:spPr bwMode="auto">
          <a:xfrm>
            <a:off x="4648200" y="6284168"/>
            <a:ext cx="2895600" cy="457200"/>
          </a:xfrm>
          <a:prstGeom prst="rect">
            <a:avLst/>
          </a:prstGeom>
          <a:noFill/>
          <a:ln w="9525">
            <a:noFill/>
            <a:miter lim="800000"/>
            <a:headEnd/>
            <a:tailEnd/>
          </a:ln>
        </p:spPr>
        <p:txBody>
          <a:bodyPr anchor="b"/>
          <a:lstStyle/>
          <a:p>
            <a:pPr algn="ctr" eaLnBrk="1" hangingPunct="1"/>
            <a:fld id="{41C23CBC-6996-4D07-BC88-22E16D9D06CA}" type="slidenum">
              <a:rPr lang="it-IT" altLang="it-IT" sz="1000">
                <a:latin typeface="Calibri" pitchFamily="34" charset="0"/>
              </a:rPr>
              <a:pPr algn="ctr" eaLnBrk="1" hangingPunct="1"/>
              <a:t>19</a:t>
            </a:fld>
            <a:endParaRPr lang="it-IT" altLang="it-IT" sz="1000" dirty="0">
              <a:latin typeface="Calibri" pitchFamily="34" charset="0"/>
            </a:endParaRPr>
          </a:p>
        </p:txBody>
      </p:sp>
    </p:spTree>
    <p:extLst>
      <p:ext uri="{BB962C8B-B14F-4D97-AF65-F5344CB8AC3E}">
        <p14:creationId xmlns:p14="http://schemas.microsoft.com/office/powerpoint/2010/main" val="2751496062"/>
      </p:ext>
    </p:extLst>
  </p:cSld>
  <p:clrMapOvr>
    <a:masterClrMapping/>
  </p:clrMapOvr>
  <mc:AlternateContent xmlns:mc="http://schemas.openxmlformats.org/markup-compatibility/2006" xmlns:p15="http://schemas.microsoft.com/office/powerpoint/2012/main">
    <mc:Choice Requires="p15">
      <p:transition spd="med">
        <p15:prstTrans prst="peelOff"/>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CasellaDiTesto 3"/>
          <p:cNvSpPr txBox="1"/>
          <p:nvPr/>
        </p:nvSpPr>
        <p:spPr>
          <a:xfrm>
            <a:off x="529585" y="986145"/>
            <a:ext cx="11514739" cy="646331"/>
          </a:xfrm>
          <a:prstGeom prst="rect">
            <a:avLst/>
          </a:prstGeom>
          <a:noFill/>
        </p:spPr>
        <p:txBody>
          <a:bodyPr wrap="square" rtlCol="0">
            <a:spAutoFit/>
          </a:bodyPr>
          <a:lstStyle/>
          <a:p>
            <a:pPr algn="ctr">
              <a:spcAft>
                <a:spcPts val="900"/>
              </a:spcAft>
            </a:pPr>
            <a:r>
              <a:rPr lang="it-IT" sz="3600" dirty="0"/>
              <a:t>  LEGGE 8 agosto 2019 , n. 86</a:t>
            </a:r>
            <a:endParaRPr lang="it-IT" sz="3600" dirty="0">
              <a:latin typeface="Montserrat" pitchFamily="2" charset="77"/>
            </a:endParaRPr>
          </a:p>
        </p:txBody>
      </p:sp>
      <p:sp>
        <p:nvSpPr>
          <p:cNvPr id="2" name="Segnaposto numero diapositiva 1"/>
          <p:cNvSpPr>
            <a:spLocks noGrp="1"/>
          </p:cNvSpPr>
          <p:nvPr>
            <p:ph type="sldNum" sz="quarter" idx="12"/>
          </p:nvPr>
        </p:nvSpPr>
        <p:spPr/>
        <p:txBody>
          <a:bodyPr/>
          <a:lstStyle/>
          <a:p>
            <a:fld id="{B9FFCEAD-F6B8-1448-B776-A4148F5BC9C9}" type="slidenum">
              <a:rPr lang="it-IT" smtClean="0"/>
              <a:t>2</a:t>
            </a:fld>
            <a:endParaRPr lang="it-IT"/>
          </a:p>
        </p:txBody>
      </p:sp>
      <p:sp>
        <p:nvSpPr>
          <p:cNvPr id="9" name="Rettangolo 8">
            <a:extLst>
              <a:ext uri="{FF2B5EF4-FFF2-40B4-BE49-F238E27FC236}">
                <a16:creationId xmlns:a16="http://schemas.microsoft.com/office/drawing/2014/main" id="{C72C0AED-EB36-E44C-B354-4638C4536E3A}"/>
              </a:ext>
            </a:extLst>
          </p:cNvPr>
          <p:cNvSpPr/>
          <p:nvPr/>
        </p:nvSpPr>
        <p:spPr>
          <a:xfrm>
            <a:off x="838200" y="2247051"/>
            <a:ext cx="11000789" cy="4016484"/>
          </a:xfrm>
          <a:prstGeom prst="rect">
            <a:avLst/>
          </a:prstGeom>
        </p:spPr>
        <p:txBody>
          <a:bodyPr wrap="square">
            <a:spAutoFit/>
          </a:bodyPr>
          <a:lstStyle/>
          <a:p>
            <a:pPr algn="just">
              <a:spcAft>
                <a:spcPts val="900"/>
              </a:spcAft>
            </a:pPr>
            <a:r>
              <a:rPr lang="it-IT" sz="2400" dirty="0"/>
              <a:t>Art. 5 </a:t>
            </a:r>
            <a:r>
              <a:rPr lang="it-IT" sz="2400" b="1" dirty="0"/>
              <a:t>Delega al Governo per il riordino e la riforma delle disposizioni in materia di enti sportivi professionistici e dilettantistici </a:t>
            </a:r>
            <a:r>
              <a:rPr lang="it-IT" sz="2400" b="1" dirty="0" err="1"/>
              <a:t>nonche</a:t>
            </a:r>
            <a:r>
              <a:rPr lang="it-IT" sz="2400" b="1" dirty="0"/>
              <a:t>' del rapporto di lavoro sportivo</a:t>
            </a:r>
            <a:r>
              <a:rPr lang="it-IT" sz="2400" dirty="0"/>
              <a:t>. </a:t>
            </a:r>
          </a:p>
          <a:p>
            <a:pPr algn="just">
              <a:spcAft>
                <a:spcPts val="900"/>
              </a:spcAft>
            </a:pPr>
            <a:endParaRPr lang="it-IT" sz="2400" dirty="0">
              <a:solidFill>
                <a:srgbClr val="14274A"/>
              </a:solidFill>
              <a:latin typeface="Montserrat" pitchFamily="2" charset="77"/>
            </a:endParaRPr>
          </a:p>
          <a:p>
            <a:pPr algn="just">
              <a:spcAft>
                <a:spcPts val="900"/>
              </a:spcAft>
            </a:pPr>
            <a:r>
              <a:rPr lang="it-IT" sz="2400" dirty="0"/>
              <a:t>1. Allo scopo di garantire l'osservanza dei principi di </a:t>
            </a:r>
            <a:r>
              <a:rPr lang="it-IT" sz="2400" dirty="0" err="1"/>
              <a:t>parita'</a:t>
            </a:r>
            <a:r>
              <a:rPr lang="it-IT" sz="2400" dirty="0"/>
              <a:t> di trattamento e di non discriminazione nel lavoro sportivo, sia nel settore dilettantistico sia nel settore professionistico, e di assicurare la </a:t>
            </a:r>
            <a:r>
              <a:rPr lang="it-IT" sz="2400" dirty="0" err="1"/>
              <a:t>stabilita'</a:t>
            </a:r>
            <a:r>
              <a:rPr lang="it-IT" sz="2400" dirty="0"/>
              <a:t> e la </a:t>
            </a:r>
            <a:r>
              <a:rPr lang="it-IT" sz="2400" dirty="0" err="1"/>
              <a:t>sostenibilita'</a:t>
            </a:r>
            <a:r>
              <a:rPr lang="it-IT" sz="2400" dirty="0"/>
              <a:t> del sistema dello sport, il Governo </a:t>
            </a:r>
            <a:r>
              <a:rPr lang="it-IT" sz="2400" dirty="0" err="1"/>
              <a:t>e'</a:t>
            </a:r>
            <a:r>
              <a:rPr lang="it-IT" sz="2400" dirty="0"/>
              <a:t> delegato ad adottare, entro dodici mesi dalla data di entrata in vigore della presente legge, uno o </a:t>
            </a:r>
            <a:r>
              <a:rPr lang="it-IT" sz="2400" dirty="0" err="1"/>
              <a:t>piu'</a:t>
            </a:r>
            <a:r>
              <a:rPr lang="it-IT" sz="2400" dirty="0"/>
              <a:t> decreti legislativi di riordino e di riforma delle disposizioni in materia di enti sportivi professionistici e dilettantistici </a:t>
            </a:r>
            <a:r>
              <a:rPr lang="it-IT" sz="2400" dirty="0" err="1"/>
              <a:t>nonche</a:t>
            </a:r>
            <a:r>
              <a:rPr lang="it-IT" sz="2400" dirty="0"/>
              <a:t>' di disciplina del rapporto di lavoro sportivo, secondo i seguenti principi e criteri direttivi:</a:t>
            </a:r>
            <a:endParaRPr lang="it-IT" sz="2400" dirty="0">
              <a:solidFill>
                <a:srgbClr val="14274A"/>
              </a:solidFill>
              <a:latin typeface="Montserrat" pitchFamily="2" charset="77"/>
            </a:endParaRPr>
          </a:p>
        </p:txBody>
      </p:sp>
    </p:spTree>
    <p:extLst>
      <p:ext uri="{BB962C8B-B14F-4D97-AF65-F5344CB8AC3E}">
        <p14:creationId xmlns:p14="http://schemas.microsoft.com/office/powerpoint/2010/main" val="2425773453"/>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65E7BD4D-D88C-4978-9E73-414230B8D691}"/>
              </a:ext>
            </a:extLst>
          </p:cNvPr>
          <p:cNvSpPr>
            <a:spLocks noGrp="1"/>
          </p:cNvSpPr>
          <p:nvPr>
            <p:ph type="sldNum" sz="quarter" idx="12"/>
          </p:nvPr>
        </p:nvSpPr>
        <p:spPr/>
        <p:txBody>
          <a:bodyPr/>
          <a:lstStyle/>
          <a:p>
            <a:fld id="{1ECA1CAE-2644-4BBE-A756-91D0D06CE0D1}" type="slidenum">
              <a:rPr lang="it-IT" smtClean="0"/>
              <a:pPr/>
              <a:t>20</a:t>
            </a:fld>
            <a:endParaRPr lang="it-IT" dirty="0"/>
          </a:p>
        </p:txBody>
      </p:sp>
      <p:sp>
        <p:nvSpPr>
          <p:cNvPr id="4" name="Titolo 3">
            <a:extLst>
              <a:ext uri="{FF2B5EF4-FFF2-40B4-BE49-F238E27FC236}">
                <a16:creationId xmlns:a16="http://schemas.microsoft.com/office/drawing/2014/main" id="{C756F11F-94AC-4485-A1AF-992A2CD05E0A}"/>
              </a:ext>
            </a:extLst>
          </p:cNvPr>
          <p:cNvSpPr>
            <a:spLocks noGrp="1"/>
          </p:cNvSpPr>
          <p:nvPr>
            <p:ph type="title"/>
          </p:nvPr>
        </p:nvSpPr>
        <p:spPr>
          <a:xfrm>
            <a:off x="1427149" y="530322"/>
            <a:ext cx="8533734" cy="480866"/>
          </a:xfrm>
        </p:spPr>
        <p:txBody>
          <a:bodyPr>
            <a:noAutofit/>
          </a:bodyPr>
          <a:lstStyle/>
          <a:p>
            <a:r>
              <a:rPr lang="it-IT" sz="2400" b="1" dirty="0">
                <a:latin typeface="Calibri" pitchFamily="34" charset="0"/>
              </a:rPr>
              <a:t>                              Lavoro sportivo       il professionismo</a:t>
            </a:r>
          </a:p>
        </p:txBody>
      </p:sp>
      <p:sp>
        <p:nvSpPr>
          <p:cNvPr id="6" name="Text Placeholder 4">
            <a:extLst>
              <a:ext uri="{FF2B5EF4-FFF2-40B4-BE49-F238E27FC236}">
                <a16:creationId xmlns:a16="http://schemas.microsoft.com/office/drawing/2014/main" id="{A2527C7E-35CD-4209-AF3A-D078A5733BAF}"/>
              </a:ext>
            </a:extLst>
          </p:cNvPr>
          <p:cNvSpPr txBox="1">
            <a:spLocks/>
          </p:cNvSpPr>
          <p:nvPr/>
        </p:nvSpPr>
        <p:spPr>
          <a:xfrm>
            <a:off x="1703512" y="1124744"/>
            <a:ext cx="8257370" cy="4319131"/>
          </a:xfrm>
          <a:prstGeom prst="rect">
            <a:avLst/>
          </a:prstGeom>
          <a:noFill/>
          <a:ln w="19050">
            <a:noFill/>
          </a:ln>
        </p:spPr>
        <p:txBody>
          <a:bodyPr vert="horz" wrap="square" lIns="182880" tIns="182880" rIns="182880" bIns="182880" rtlCol="0">
            <a:spAutoFit/>
          </a:bodyPr>
          <a:lstStyle>
            <a:defPPr>
              <a:defRPr lang="en-US"/>
            </a:defPPr>
            <a:lvl1pPr marR="0" lvl="0" indent="0" defTabSz="914406" fontAlgn="auto">
              <a:lnSpc>
                <a:spcPct val="100000"/>
              </a:lnSpc>
              <a:spcBef>
                <a:spcPts val="400"/>
              </a:spcBef>
              <a:spcAft>
                <a:spcPts val="0"/>
              </a:spcAft>
              <a:buClrTx/>
              <a:buSzPct val="100000"/>
              <a:buFont typeface="Arial" panose="020B0604020202020204" pitchFamily="34" charset="0"/>
              <a:buNone/>
              <a:tabLst/>
              <a:defRPr kumimoji="0" sz="900" b="0" i="0" u="none" strike="noStrike" cap="none" spc="-20" normalizeH="0" baseline="0">
                <a:ln>
                  <a:noFill/>
                </a:ln>
                <a:solidFill>
                  <a:srgbClr val="44546A">
                    <a:lumMod val="50000"/>
                  </a:srgbClr>
                </a:solidFill>
                <a:effectLst/>
                <a:uLnTx/>
                <a:uFillTx/>
                <a:latin typeface="+mj-lt"/>
                <a:ea typeface="Open Sans" panose="020B0606030504020204" pitchFamily="34" charset="0"/>
                <a:cs typeface="Open Sans" panose="020B0606030504020204" pitchFamily="34" charset="0"/>
              </a:defRPr>
            </a:lvl1pPr>
            <a:lvl2pPr marL="0" indent="0" defTabSz="914406">
              <a:lnSpc>
                <a:spcPct val="100000"/>
              </a:lnSpc>
              <a:spcBef>
                <a:spcPts val="0"/>
              </a:spcBef>
              <a:spcAft>
                <a:spcPts val="0"/>
              </a:spcAft>
              <a:buClrTx/>
              <a:buSzPct val="100000"/>
              <a:buFont typeface="Arial"/>
              <a:buNone/>
              <a:defRPr sz="850" b="1" spc="-20" baseline="0">
                <a:latin typeface="Open Sans" panose="020B0606030504020204" pitchFamily="34" charset="0"/>
                <a:ea typeface="Open Sans" panose="020B0606030504020204" pitchFamily="34" charset="0"/>
                <a:cs typeface="Open Sans" panose="020B0606030504020204" pitchFamily="34" charset="0"/>
              </a:defRPr>
            </a:lvl2pPr>
            <a:lvl3pPr marL="91440" indent="-91440" defTabSz="914406">
              <a:lnSpc>
                <a:spcPts val="1200"/>
              </a:lnSpc>
              <a:spcBef>
                <a:spcPts val="0"/>
              </a:spcBef>
              <a:spcAft>
                <a:spcPts val="600"/>
              </a:spcAft>
              <a:buClrTx/>
              <a:buSzPct val="100000"/>
              <a:buFont typeface="Arial" panose="020B0604020202020204" pitchFamily="34" charset="0"/>
              <a:buChar char="•"/>
              <a:defRPr sz="850" spc="-20" baseline="0">
                <a:latin typeface="Open Sans" panose="020B0606030504020204" pitchFamily="34" charset="0"/>
                <a:ea typeface="Open Sans" panose="020B0606030504020204" pitchFamily="34" charset="0"/>
                <a:cs typeface="Open Sans" panose="020B0606030504020204" pitchFamily="34" charset="0"/>
              </a:defRPr>
            </a:lvl3pPr>
            <a:lvl4pPr marL="356403" indent="-176401" defTabSz="914406">
              <a:spcBef>
                <a:spcPts val="0"/>
              </a:spcBef>
              <a:spcAft>
                <a:spcPts val="1000"/>
              </a:spcAft>
              <a:buClrTx/>
              <a:buSzPct val="100000"/>
              <a:buFont typeface="Verdana" panose="020B0604030504040204" pitchFamily="34" charset="0"/>
              <a:buChar char="−"/>
              <a:defRPr sz="850" baseline="0">
                <a:latin typeface="Open Sans" panose="020B0606030504020204" pitchFamily="34" charset="0"/>
                <a:ea typeface="Open Sans" panose="020B0606030504020204" pitchFamily="34" charset="0"/>
                <a:cs typeface="Open Sans" panose="020B0606030504020204" pitchFamily="34" charset="0"/>
              </a:defRPr>
            </a:lvl4pPr>
            <a:lvl5pPr marL="532803" indent="-176401" defTabSz="798518">
              <a:spcBef>
                <a:spcPts val="0"/>
              </a:spcBef>
              <a:spcAft>
                <a:spcPts val="1000"/>
              </a:spcAft>
              <a:buClrTx/>
              <a:buSzPct val="100000"/>
              <a:buFont typeface="Verdana" panose="020B0604030504040204" pitchFamily="34" charset="0"/>
              <a:buChar char="−"/>
              <a:tabLst/>
              <a:defRPr sz="850" baseline="0">
                <a:latin typeface="Open Sans" panose="020B0606030504020204" pitchFamily="34" charset="0"/>
                <a:ea typeface="Open Sans" panose="020B0606030504020204" pitchFamily="34" charset="0"/>
                <a:cs typeface="Open Sans" panose="020B0606030504020204" pitchFamily="34" charset="0"/>
              </a:defRPr>
            </a:lvl5pPr>
            <a:lvl6pPr marL="532803" indent="-176401" defTabSz="914406">
              <a:spcBef>
                <a:spcPts val="0"/>
              </a:spcBef>
              <a:spcAft>
                <a:spcPts val="1000"/>
              </a:spcAft>
              <a:buFont typeface="Verdana" panose="020B0604030504040204" pitchFamily="34" charset="0"/>
              <a:buChar char="−"/>
              <a:defRPr sz="1200" baseline="0"/>
            </a:lvl6pPr>
            <a:lvl7pPr marL="532803" indent="-176401" defTabSz="914406">
              <a:spcBef>
                <a:spcPts val="0"/>
              </a:spcBef>
              <a:spcAft>
                <a:spcPts val="1000"/>
              </a:spcAft>
              <a:buFont typeface="Verdana" panose="020B0604030504040204" pitchFamily="34" charset="0"/>
              <a:buChar char="−"/>
              <a:defRPr sz="1200"/>
            </a:lvl7pPr>
            <a:lvl8pPr marL="532803" indent="-176401" defTabSz="914406">
              <a:spcBef>
                <a:spcPts val="0"/>
              </a:spcBef>
              <a:spcAft>
                <a:spcPts val="1000"/>
              </a:spcAft>
              <a:buFont typeface="Verdana" panose="020B0604030504040204" pitchFamily="34" charset="0"/>
              <a:buChar char="−"/>
              <a:defRPr sz="1200" baseline="0"/>
            </a:lvl8pPr>
            <a:lvl9pPr marL="532803" indent="-176401" defTabSz="914406">
              <a:spcBef>
                <a:spcPts val="0"/>
              </a:spcBef>
              <a:spcAft>
                <a:spcPts val="1000"/>
              </a:spcAft>
              <a:buFont typeface="Verdana" panose="020B0604030504040204" pitchFamily="34" charset="0"/>
              <a:buChar char="−"/>
              <a:defRPr sz="1200" baseline="0"/>
            </a:lvl9pPr>
          </a:lstStyle>
          <a:p>
            <a:pPr marL="527853" lvl="3" indent="-171450" algn="just">
              <a:buClr>
                <a:srgbClr val="4070A0"/>
              </a:buClr>
              <a:buFont typeface="Courier New" panose="02070309020205020404" pitchFamily="49" charset="0"/>
              <a:buChar char="o"/>
            </a:pPr>
            <a:r>
              <a:rPr lang="it-IT" sz="1800" b="1" dirty="0">
                <a:latin typeface="Calibri" pitchFamily="34" charset="0"/>
              </a:rPr>
              <a:t>Presunzione di lavoro subordinato </a:t>
            </a:r>
            <a:r>
              <a:rPr lang="it-IT" sz="1800" dirty="0">
                <a:latin typeface="Calibri" pitchFamily="34" charset="0"/>
              </a:rPr>
              <a:t>per gli atleti se l’attività è prestata in via </a:t>
            </a:r>
            <a:r>
              <a:rPr lang="it-IT" sz="1800" b="1" dirty="0">
                <a:latin typeface="Calibri" pitchFamily="34" charset="0"/>
              </a:rPr>
              <a:t>principale</a:t>
            </a:r>
            <a:r>
              <a:rPr lang="it-IT" sz="1800" dirty="0">
                <a:latin typeface="Calibri" pitchFamily="34" charset="0"/>
              </a:rPr>
              <a:t>, o </a:t>
            </a:r>
            <a:r>
              <a:rPr lang="it-IT" sz="1800" b="1" dirty="0">
                <a:latin typeface="Calibri" pitchFamily="34" charset="0"/>
              </a:rPr>
              <a:t>prevalente</a:t>
            </a:r>
            <a:r>
              <a:rPr lang="it-IT" sz="1800" dirty="0">
                <a:latin typeface="Calibri" pitchFamily="34" charset="0"/>
              </a:rPr>
              <a:t>, e </a:t>
            </a:r>
            <a:r>
              <a:rPr lang="it-IT" sz="1800" b="1" dirty="0">
                <a:latin typeface="Calibri" pitchFamily="34" charset="0"/>
              </a:rPr>
              <a:t>continuativa</a:t>
            </a:r>
          </a:p>
          <a:p>
            <a:pPr marL="527853" lvl="3" indent="-171450" algn="just">
              <a:buClr>
                <a:srgbClr val="4070A0"/>
              </a:buClr>
              <a:buFont typeface="Courier New" panose="02070309020205020404" pitchFamily="49" charset="0"/>
              <a:buChar char="o"/>
            </a:pPr>
            <a:r>
              <a:rPr lang="it-IT" sz="1800" dirty="0">
                <a:latin typeface="Calibri" pitchFamily="34" charset="0"/>
              </a:rPr>
              <a:t>Il rapporto costituisce però oggetto di </a:t>
            </a:r>
            <a:r>
              <a:rPr lang="it-IT" sz="1800" b="1" dirty="0">
                <a:latin typeface="Calibri" pitchFamily="34" charset="0"/>
              </a:rPr>
              <a:t>lavoro autonomo </a:t>
            </a:r>
            <a:r>
              <a:rPr lang="it-IT" sz="1800" dirty="0">
                <a:latin typeface="Calibri" pitchFamily="34" charset="0"/>
              </a:rPr>
              <a:t>se ricorre almeno uno dei seguenti requisiti:</a:t>
            </a:r>
          </a:p>
          <a:p>
            <a:pPr marL="704253" lvl="4" indent="-171450" algn="just">
              <a:buClr>
                <a:srgbClr val="4070A0"/>
              </a:buClr>
              <a:buFont typeface="Arial" panose="020B0604020202020204" pitchFamily="34" charset="0"/>
              <a:buChar char="•"/>
            </a:pPr>
            <a:r>
              <a:rPr lang="it-IT" sz="1800" dirty="0">
                <a:latin typeface="Calibri" pitchFamily="34" charset="0"/>
              </a:rPr>
              <a:t>l'attività è svolta nell'ambito di una </a:t>
            </a:r>
            <a:r>
              <a:rPr lang="it-IT" sz="1800" b="1" dirty="0">
                <a:latin typeface="Calibri" pitchFamily="34" charset="0"/>
              </a:rPr>
              <a:t>singola manifestazione sportiva</a:t>
            </a:r>
            <a:r>
              <a:rPr lang="it-IT" sz="1800" dirty="0">
                <a:latin typeface="Calibri" pitchFamily="34" charset="0"/>
              </a:rPr>
              <a:t> o di </a:t>
            </a:r>
            <a:r>
              <a:rPr lang="it-IT" sz="1800" b="1" dirty="0">
                <a:latin typeface="Calibri" pitchFamily="34" charset="0"/>
              </a:rPr>
              <a:t>più manifestazioni tra loro collegate </a:t>
            </a:r>
            <a:r>
              <a:rPr lang="it-IT" sz="1800" dirty="0">
                <a:latin typeface="Calibri" pitchFamily="34" charset="0"/>
              </a:rPr>
              <a:t>in un </a:t>
            </a:r>
            <a:r>
              <a:rPr lang="it-IT" sz="1800" b="1" dirty="0">
                <a:latin typeface="Calibri" pitchFamily="34" charset="0"/>
              </a:rPr>
              <a:t>breve</a:t>
            </a:r>
            <a:r>
              <a:rPr lang="it-IT" sz="1800" dirty="0">
                <a:latin typeface="Calibri" pitchFamily="34" charset="0"/>
              </a:rPr>
              <a:t> periodo di </a:t>
            </a:r>
            <a:r>
              <a:rPr lang="it-IT" sz="1800" b="1" dirty="0">
                <a:latin typeface="Calibri" pitchFamily="34" charset="0"/>
              </a:rPr>
              <a:t>tempo</a:t>
            </a:r>
          </a:p>
          <a:p>
            <a:pPr marL="704253" lvl="4" indent="-171450" algn="just">
              <a:buClr>
                <a:srgbClr val="4070A0"/>
              </a:buClr>
              <a:buFont typeface="Arial" panose="020B0604020202020204" pitchFamily="34" charset="0"/>
              <a:buChar char="•"/>
            </a:pPr>
            <a:r>
              <a:rPr lang="it-IT" sz="1800" dirty="0">
                <a:latin typeface="Calibri" pitchFamily="34" charset="0"/>
              </a:rPr>
              <a:t>lo sportivo </a:t>
            </a:r>
            <a:r>
              <a:rPr lang="it-IT" sz="1800" b="1" dirty="0">
                <a:latin typeface="Calibri" pitchFamily="34" charset="0"/>
              </a:rPr>
              <a:t>non</a:t>
            </a:r>
            <a:r>
              <a:rPr lang="it-IT" sz="1800" dirty="0">
                <a:latin typeface="Calibri" pitchFamily="34" charset="0"/>
              </a:rPr>
              <a:t> è </a:t>
            </a:r>
            <a:r>
              <a:rPr lang="it-IT" sz="1800" b="1" dirty="0">
                <a:latin typeface="Calibri" pitchFamily="34" charset="0"/>
              </a:rPr>
              <a:t>contrattualmente</a:t>
            </a:r>
            <a:r>
              <a:rPr lang="it-IT" sz="1800" dirty="0">
                <a:latin typeface="Calibri" pitchFamily="34" charset="0"/>
              </a:rPr>
              <a:t> </a:t>
            </a:r>
            <a:r>
              <a:rPr lang="it-IT" sz="1800" b="1" dirty="0">
                <a:latin typeface="Calibri" pitchFamily="34" charset="0"/>
              </a:rPr>
              <a:t>vincolato</a:t>
            </a:r>
            <a:r>
              <a:rPr lang="it-IT" sz="1800" dirty="0">
                <a:latin typeface="Calibri" pitchFamily="34" charset="0"/>
              </a:rPr>
              <a:t> per ciò che riguarda la frequenza a sedute di preparazione o allenamento</a:t>
            </a:r>
          </a:p>
          <a:p>
            <a:pPr marL="704253" lvl="4" indent="-171450" algn="just">
              <a:buClr>
                <a:srgbClr val="4070A0"/>
              </a:buClr>
              <a:buFont typeface="Arial" panose="020B0604020202020204" pitchFamily="34" charset="0"/>
              <a:buChar char="•"/>
            </a:pPr>
            <a:r>
              <a:rPr lang="it-IT" sz="1800" dirty="0">
                <a:latin typeface="Calibri" pitchFamily="34" charset="0"/>
              </a:rPr>
              <a:t>la prestazione che è oggetto del contratto, pur avendo carattere continuativo, </a:t>
            </a:r>
            <a:r>
              <a:rPr lang="it-IT" sz="1800" b="1" dirty="0">
                <a:latin typeface="Calibri" pitchFamily="34" charset="0"/>
              </a:rPr>
              <a:t>non supera otto ore settimanali </a:t>
            </a:r>
            <a:r>
              <a:rPr lang="it-IT" sz="1800" dirty="0">
                <a:latin typeface="Calibri" pitchFamily="34" charset="0"/>
              </a:rPr>
              <a:t>oppure</a:t>
            </a:r>
            <a:r>
              <a:rPr lang="it-IT" sz="1800" b="1" dirty="0">
                <a:latin typeface="Calibri" pitchFamily="34" charset="0"/>
              </a:rPr>
              <a:t> cinque giorni ogni mese </a:t>
            </a:r>
            <a:r>
              <a:rPr lang="it-IT" sz="1800" dirty="0">
                <a:latin typeface="Calibri" pitchFamily="34" charset="0"/>
              </a:rPr>
              <a:t>ovvero </a:t>
            </a:r>
            <a:r>
              <a:rPr lang="it-IT" sz="1800" b="1" dirty="0">
                <a:latin typeface="Calibri" pitchFamily="34" charset="0"/>
              </a:rPr>
              <a:t>trenta giorni ogni anno</a:t>
            </a:r>
          </a:p>
          <a:p>
            <a:pPr lvl="4" indent="0" algn="just">
              <a:buClr>
                <a:srgbClr val="4070A0"/>
              </a:buClr>
              <a:buNone/>
            </a:pPr>
            <a:endParaRPr lang="it-IT" sz="1700" b="1" dirty="0">
              <a:latin typeface="Calibri" pitchFamily="34" charset="0"/>
            </a:endParaRPr>
          </a:p>
        </p:txBody>
      </p:sp>
      <p:sp>
        <p:nvSpPr>
          <p:cNvPr id="7" name="Rettangolo 6"/>
          <p:cNvSpPr/>
          <p:nvPr/>
        </p:nvSpPr>
        <p:spPr>
          <a:xfrm>
            <a:off x="1775520" y="4941168"/>
            <a:ext cx="8287320" cy="1080120"/>
          </a:xfrm>
          <a:prstGeom prst="rect">
            <a:avLst/>
          </a:prstGeom>
          <a:noFill/>
          <a:ln>
            <a:solidFill>
              <a:srgbClr val="407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Segnaposto piè di pagina 4"/>
          <p:cNvSpPr txBox="1">
            <a:spLocks noGrp="1"/>
          </p:cNvSpPr>
          <p:nvPr/>
        </p:nvSpPr>
        <p:spPr bwMode="auto">
          <a:xfrm>
            <a:off x="4648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SzPct val="85000"/>
              <a:buBlip>
                <a:blip r:embed="rId3"/>
              </a:buBlip>
              <a:defRPr sz="3200">
                <a:solidFill>
                  <a:schemeClr val="tx1"/>
                </a:solidFill>
                <a:latin typeface="Tahoma" panose="020B0604030504040204" pitchFamily="34" charset="0"/>
              </a:defRPr>
            </a:lvl1pPr>
            <a:lvl2pPr marL="742950" indent="-285750">
              <a:spcBef>
                <a:spcPct val="20000"/>
              </a:spcBef>
              <a:buClr>
                <a:schemeClr val="bg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SzPct val="7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SzPct val="70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tx1"/>
                </a:solidFill>
                <a:latin typeface="Tahoma" panose="020B0604030504040204" pitchFamily="34" charset="0"/>
              </a:defRPr>
            </a:lvl9pPr>
          </a:lstStyle>
          <a:p>
            <a:pPr algn="ctr" eaLnBrk="1" hangingPunct="1">
              <a:spcBef>
                <a:spcPct val="0"/>
              </a:spcBef>
              <a:buSzTx/>
              <a:buFontTx/>
              <a:buNone/>
            </a:pPr>
            <a:fld id="{579CC3E9-2317-460E-826A-E833EE2BE677}" type="slidenum">
              <a:rPr lang="it-IT" altLang="it-IT" sz="1000">
                <a:solidFill>
                  <a:srgbClr val="00264C"/>
                </a:solidFill>
                <a:latin typeface="Calibri" pitchFamily="34" charset="0"/>
              </a:rPr>
              <a:pPr algn="ctr" eaLnBrk="1" hangingPunct="1">
                <a:spcBef>
                  <a:spcPct val="0"/>
                </a:spcBef>
                <a:buSzTx/>
                <a:buFontTx/>
                <a:buNone/>
              </a:pPr>
              <a:t>20</a:t>
            </a:fld>
            <a:endParaRPr lang="it-IT" altLang="it-IT" sz="1000" dirty="0">
              <a:solidFill>
                <a:srgbClr val="00264C"/>
              </a:solidFill>
              <a:latin typeface="Calibri" pitchFamily="34" charset="0"/>
            </a:endParaRPr>
          </a:p>
        </p:txBody>
      </p:sp>
    </p:spTree>
    <p:extLst>
      <p:ext uri="{BB962C8B-B14F-4D97-AF65-F5344CB8AC3E}">
        <p14:creationId xmlns:p14="http://schemas.microsoft.com/office/powerpoint/2010/main" val="13747092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65E7BD4D-D88C-4978-9E73-414230B8D691}"/>
              </a:ext>
            </a:extLst>
          </p:cNvPr>
          <p:cNvSpPr>
            <a:spLocks noGrp="1"/>
          </p:cNvSpPr>
          <p:nvPr>
            <p:ph type="sldNum" sz="quarter" idx="12"/>
          </p:nvPr>
        </p:nvSpPr>
        <p:spPr/>
        <p:txBody>
          <a:bodyPr/>
          <a:lstStyle/>
          <a:p>
            <a:fld id="{1ECA1CAE-2644-4BBE-A756-91D0D06CE0D1}" type="slidenum">
              <a:rPr lang="it-IT" smtClean="0"/>
              <a:pPr/>
              <a:t>21</a:t>
            </a:fld>
            <a:endParaRPr lang="it-IT" dirty="0"/>
          </a:p>
        </p:txBody>
      </p:sp>
      <p:sp>
        <p:nvSpPr>
          <p:cNvPr id="4" name="Titolo 3">
            <a:extLst>
              <a:ext uri="{FF2B5EF4-FFF2-40B4-BE49-F238E27FC236}">
                <a16:creationId xmlns:a16="http://schemas.microsoft.com/office/drawing/2014/main" id="{C756F11F-94AC-4485-A1AF-992A2CD05E0A}"/>
              </a:ext>
            </a:extLst>
          </p:cNvPr>
          <p:cNvSpPr>
            <a:spLocks noGrp="1"/>
          </p:cNvSpPr>
          <p:nvPr>
            <p:ph type="title"/>
          </p:nvPr>
        </p:nvSpPr>
        <p:spPr>
          <a:xfrm>
            <a:off x="2336286" y="283838"/>
            <a:ext cx="8331715" cy="480866"/>
          </a:xfrm>
        </p:spPr>
        <p:txBody>
          <a:bodyPr>
            <a:noAutofit/>
          </a:bodyPr>
          <a:lstStyle/>
          <a:p>
            <a:pPr algn="ctr"/>
            <a:br>
              <a:rPr lang="it-IT" sz="2400" dirty="0">
                <a:latin typeface="Calibri" pitchFamily="34" charset="0"/>
              </a:rPr>
            </a:br>
            <a:r>
              <a:rPr lang="it-IT" sz="2800" b="1" dirty="0">
                <a:latin typeface="Calibri" pitchFamily="34" charset="0"/>
              </a:rPr>
              <a:t>Lavoro sportivo nell’area del dilettantistico </a:t>
            </a:r>
            <a:br>
              <a:rPr lang="it-IT" sz="2400" dirty="0">
                <a:latin typeface="Calibri" pitchFamily="34" charset="0"/>
              </a:rPr>
            </a:br>
            <a:endParaRPr lang="it-IT" sz="2400" dirty="0">
              <a:latin typeface="Calibri" pitchFamily="34" charset="0"/>
            </a:endParaRPr>
          </a:p>
        </p:txBody>
      </p:sp>
      <p:sp>
        <p:nvSpPr>
          <p:cNvPr id="5" name="Rounded Rectangle 2">
            <a:extLst>
              <a:ext uri="{FF2B5EF4-FFF2-40B4-BE49-F238E27FC236}">
                <a16:creationId xmlns:a16="http://schemas.microsoft.com/office/drawing/2014/main" id="{ABD4A868-237B-4FB1-9471-B5E0CB5EEADE}"/>
              </a:ext>
            </a:extLst>
          </p:cNvPr>
          <p:cNvSpPr/>
          <p:nvPr/>
        </p:nvSpPr>
        <p:spPr bwMode="gray">
          <a:xfrm>
            <a:off x="1775520" y="1196753"/>
            <a:ext cx="8640960" cy="4756505"/>
          </a:xfrm>
          <a:prstGeom prst="roundRect">
            <a:avLst>
              <a:gd name="adj" fmla="val 5667"/>
            </a:avLst>
          </a:prstGeom>
          <a:noFill/>
          <a:ln w="3175" algn="ctr">
            <a:noFill/>
            <a:miter lim="800000"/>
            <a:headEnd/>
            <a:tailEnd/>
          </a:ln>
        </p:spPr>
        <p:txBody>
          <a:bodyPr wrap="square" lIns="365760" tIns="88900" rIns="88900" bIns="88900" rtlCol="0" anchor="ctr"/>
          <a:lstStyle/>
          <a:p>
            <a:pPr algn="just"/>
            <a:endParaRPr lang="it-IT" dirty="0">
              <a:latin typeface="Calibri" pitchFamily="34" charset="0"/>
              <a:ea typeface="Arial Narrow" panose="020B0606020202030204" pitchFamily="34" charset="0"/>
              <a:cs typeface="Times New Roman" panose="02020603050405020304" pitchFamily="18" charset="0"/>
            </a:endParaRPr>
          </a:p>
          <a:p>
            <a:pPr algn="just"/>
            <a:r>
              <a:rPr lang="it-IT" sz="2400" i="1" dirty="0">
                <a:solidFill>
                  <a:srgbClr val="000000"/>
                </a:solidFill>
                <a:latin typeface="Calibri" pitchFamily="34" charset="0"/>
                <a:ea typeface="Calibri" panose="020F0502020204030204" pitchFamily="34" charset="0"/>
              </a:rPr>
              <a:t>il lavoro dilettantistico si presume oggetto di contratto di lavoro autonomo, nella forma della collaborazione coordinata e continuativa, quando ricorrono i seguenti requisiti nei confronti del medesimo committente: </a:t>
            </a:r>
            <a:endParaRPr lang="it-IT" sz="2400" dirty="0">
              <a:solidFill>
                <a:srgbClr val="000000"/>
              </a:solidFill>
              <a:latin typeface="Calibri" pitchFamily="34" charset="0"/>
              <a:ea typeface="Calibri" panose="020F0502020204030204" pitchFamily="34" charset="0"/>
            </a:endParaRPr>
          </a:p>
          <a:p>
            <a:pPr marL="358775" indent="-358775" algn="just"/>
            <a:r>
              <a:rPr lang="it-IT" sz="2400" i="1" dirty="0">
                <a:solidFill>
                  <a:srgbClr val="000000"/>
                </a:solidFill>
                <a:latin typeface="Calibri" pitchFamily="34" charset="0"/>
                <a:ea typeface="Calibri" panose="020F0502020204030204" pitchFamily="34" charset="0"/>
              </a:rPr>
              <a:t>a) 	la durata delle prestazioni oggetto del </a:t>
            </a:r>
            <a:r>
              <a:rPr lang="it-IT" sz="2400" i="1" dirty="0">
                <a:solidFill>
                  <a:srgbClr val="000000"/>
                </a:solidFill>
                <a:latin typeface="Calibri" pitchFamily="34" charset="0"/>
                <a:ea typeface="Arial" panose="020B0604020202020204" pitchFamily="34" charset="0"/>
              </a:rPr>
              <a:t>contratto, pur avendo carattere continuativo, </a:t>
            </a:r>
            <a:r>
              <a:rPr lang="it-IT" sz="2400" b="1" i="1" dirty="0">
                <a:solidFill>
                  <a:srgbClr val="000000"/>
                </a:solidFill>
                <a:latin typeface="Calibri" pitchFamily="34" charset="0"/>
                <a:ea typeface="Calibri" panose="020F0502020204030204" pitchFamily="34" charset="0"/>
              </a:rPr>
              <a:t>non supera le diciotto ore settimanali, escluso il tempo dedicato alla partecipazione a manifestazioni sportive</a:t>
            </a:r>
            <a:r>
              <a:rPr lang="it-IT" sz="2400" i="1" dirty="0">
                <a:solidFill>
                  <a:srgbClr val="000000"/>
                </a:solidFill>
                <a:latin typeface="Calibri" pitchFamily="34" charset="0"/>
                <a:ea typeface="Calibri" panose="020F0502020204030204" pitchFamily="34" charset="0"/>
              </a:rPr>
              <a:t>; </a:t>
            </a:r>
            <a:endParaRPr lang="it-IT" sz="2400" dirty="0">
              <a:solidFill>
                <a:srgbClr val="000000"/>
              </a:solidFill>
              <a:latin typeface="Calibri" pitchFamily="34" charset="0"/>
              <a:ea typeface="Calibri" panose="020F0502020204030204" pitchFamily="34" charset="0"/>
            </a:endParaRPr>
          </a:p>
          <a:p>
            <a:pPr marL="358775" indent="-358775" algn="just"/>
            <a:r>
              <a:rPr lang="x-none" sz="2400" i="1" dirty="0">
                <a:solidFill>
                  <a:srgbClr val="000000"/>
                </a:solidFill>
                <a:latin typeface="Calibri" pitchFamily="34" charset="0"/>
                <a:ea typeface="Arial Narrow" panose="020B0606020202030204" pitchFamily="34" charset="0"/>
                <a:cs typeface="Times New Roman" panose="02020603050405020304" pitchFamily="18" charset="0"/>
              </a:rPr>
              <a:t>b) </a:t>
            </a:r>
            <a:r>
              <a:rPr lang="it-IT" sz="2400" i="1" dirty="0">
                <a:solidFill>
                  <a:srgbClr val="000000"/>
                </a:solidFill>
                <a:latin typeface="Calibri" pitchFamily="34" charset="0"/>
                <a:ea typeface="Arial Narrow" panose="020B0606020202030204" pitchFamily="34" charset="0"/>
                <a:cs typeface="Times New Roman" panose="02020603050405020304" pitchFamily="18" charset="0"/>
              </a:rPr>
              <a:t>	</a:t>
            </a:r>
            <a:r>
              <a:rPr lang="x-none" sz="2400" i="1" dirty="0">
                <a:solidFill>
                  <a:srgbClr val="000000"/>
                </a:solidFill>
                <a:latin typeface="Calibri" pitchFamily="34" charset="0"/>
                <a:ea typeface="Arial Narrow" panose="020B0606020202030204" pitchFamily="34" charset="0"/>
                <a:cs typeface="Times New Roman" panose="02020603050405020304" pitchFamily="18" charset="0"/>
              </a:rPr>
              <a:t>le prestazioni oggetto del contratto risultano coordinate sotto il profilo tecnico-sportivo, in osservanza dei regolamenti delle Federazioni Sportive Nazionali, delle Discipline Sportive Associate e degli Enti di Promozione Sportiva.</a:t>
            </a:r>
            <a:endParaRPr lang="it-IT" sz="2400" dirty="0">
              <a:solidFill>
                <a:srgbClr val="000000"/>
              </a:solidFill>
              <a:latin typeface="Calibri" pitchFamily="34" charset="0"/>
              <a:ea typeface="Arial Narrow" panose="020B0606020202030204" pitchFamily="34" charset="0"/>
              <a:cs typeface="Times New Roman" panose="02020603050405020304" pitchFamily="18" charset="0"/>
            </a:endParaRPr>
          </a:p>
        </p:txBody>
      </p:sp>
      <p:sp>
        <p:nvSpPr>
          <p:cNvPr id="6" name="Segnaposto piè di pagina 4"/>
          <p:cNvSpPr txBox="1">
            <a:spLocks noGrp="1"/>
          </p:cNvSpPr>
          <p:nvPr/>
        </p:nvSpPr>
        <p:spPr bwMode="auto">
          <a:xfrm>
            <a:off x="4648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SzPct val="85000"/>
              <a:buBlip>
                <a:blip r:embed="rId3"/>
              </a:buBlip>
              <a:defRPr sz="3200">
                <a:solidFill>
                  <a:schemeClr val="tx1"/>
                </a:solidFill>
                <a:latin typeface="Tahoma" panose="020B0604030504040204" pitchFamily="34" charset="0"/>
              </a:defRPr>
            </a:lvl1pPr>
            <a:lvl2pPr marL="742950" indent="-285750">
              <a:spcBef>
                <a:spcPct val="20000"/>
              </a:spcBef>
              <a:buClr>
                <a:schemeClr val="bg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SzPct val="7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SzPct val="70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tx1"/>
                </a:solidFill>
                <a:latin typeface="Tahoma" panose="020B0604030504040204" pitchFamily="34" charset="0"/>
              </a:defRPr>
            </a:lvl9pPr>
          </a:lstStyle>
          <a:p>
            <a:pPr algn="ctr" eaLnBrk="1" hangingPunct="1">
              <a:spcBef>
                <a:spcPct val="0"/>
              </a:spcBef>
              <a:buSzTx/>
              <a:buFontTx/>
              <a:buNone/>
            </a:pPr>
            <a:fld id="{579CC3E9-2317-460E-826A-E833EE2BE677}" type="slidenum">
              <a:rPr lang="it-IT" altLang="it-IT" sz="1000">
                <a:solidFill>
                  <a:srgbClr val="00264C"/>
                </a:solidFill>
                <a:latin typeface="Calibri" pitchFamily="34" charset="0"/>
              </a:rPr>
              <a:pPr algn="ctr" eaLnBrk="1" hangingPunct="1">
                <a:spcBef>
                  <a:spcPct val="0"/>
                </a:spcBef>
                <a:buSzTx/>
                <a:buFontTx/>
                <a:buNone/>
              </a:pPr>
              <a:t>21</a:t>
            </a:fld>
            <a:endParaRPr lang="it-IT" altLang="it-IT" sz="1000" dirty="0">
              <a:solidFill>
                <a:srgbClr val="00264C"/>
              </a:solidFill>
              <a:latin typeface="Calibri" pitchFamily="34" charset="0"/>
            </a:endParaRPr>
          </a:p>
        </p:txBody>
      </p:sp>
    </p:spTree>
    <p:extLst>
      <p:ext uri="{BB962C8B-B14F-4D97-AF65-F5344CB8AC3E}">
        <p14:creationId xmlns:p14="http://schemas.microsoft.com/office/powerpoint/2010/main" val="14249578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65E7BD4D-D88C-4978-9E73-414230B8D691}"/>
              </a:ext>
            </a:extLst>
          </p:cNvPr>
          <p:cNvSpPr>
            <a:spLocks noGrp="1"/>
          </p:cNvSpPr>
          <p:nvPr>
            <p:ph type="sldNum" sz="quarter" idx="12"/>
          </p:nvPr>
        </p:nvSpPr>
        <p:spPr/>
        <p:txBody>
          <a:bodyPr/>
          <a:lstStyle/>
          <a:p>
            <a:fld id="{1ECA1CAE-2644-4BBE-A756-91D0D06CE0D1}" type="slidenum">
              <a:rPr lang="it-IT" smtClean="0"/>
              <a:pPr/>
              <a:t>22</a:t>
            </a:fld>
            <a:endParaRPr lang="it-IT" dirty="0"/>
          </a:p>
        </p:txBody>
      </p:sp>
      <p:sp>
        <p:nvSpPr>
          <p:cNvPr id="4" name="Titolo 3">
            <a:extLst>
              <a:ext uri="{FF2B5EF4-FFF2-40B4-BE49-F238E27FC236}">
                <a16:creationId xmlns:a16="http://schemas.microsoft.com/office/drawing/2014/main" id="{C756F11F-94AC-4485-A1AF-992A2CD05E0A}"/>
              </a:ext>
            </a:extLst>
          </p:cNvPr>
          <p:cNvSpPr>
            <a:spLocks noGrp="1"/>
          </p:cNvSpPr>
          <p:nvPr>
            <p:ph type="title"/>
          </p:nvPr>
        </p:nvSpPr>
        <p:spPr>
          <a:xfrm>
            <a:off x="2336286" y="283838"/>
            <a:ext cx="8331715" cy="480866"/>
          </a:xfrm>
        </p:spPr>
        <p:txBody>
          <a:bodyPr>
            <a:noAutofit/>
          </a:bodyPr>
          <a:lstStyle/>
          <a:p>
            <a:pPr algn="ctr"/>
            <a:br>
              <a:rPr lang="it-IT" sz="2400" dirty="0">
                <a:latin typeface="Calibri" pitchFamily="34" charset="0"/>
              </a:rPr>
            </a:br>
            <a:r>
              <a:rPr lang="it-IT" sz="2800" b="1" dirty="0">
                <a:latin typeface="Calibri" pitchFamily="34" charset="0"/>
              </a:rPr>
              <a:t>Lavoro sportivo nell’area del dilettantistico </a:t>
            </a:r>
            <a:br>
              <a:rPr lang="it-IT" sz="2400" dirty="0">
                <a:latin typeface="Calibri" pitchFamily="34" charset="0"/>
              </a:rPr>
            </a:br>
            <a:endParaRPr lang="it-IT" sz="2400" dirty="0">
              <a:latin typeface="Calibri" pitchFamily="34" charset="0"/>
            </a:endParaRPr>
          </a:p>
        </p:txBody>
      </p:sp>
      <p:sp>
        <p:nvSpPr>
          <p:cNvPr id="5" name="Rounded Rectangle 2">
            <a:extLst>
              <a:ext uri="{FF2B5EF4-FFF2-40B4-BE49-F238E27FC236}">
                <a16:creationId xmlns:a16="http://schemas.microsoft.com/office/drawing/2014/main" id="{ABD4A868-237B-4FB1-9471-B5E0CB5EEADE}"/>
              </a:ext>
            </a:extLst>
          </p:cNvPr>
          <p:cNvSpPr/>
          <p:nvPr/>
        </p:nvSpPr>
        <p:spPr bwMode="gray">
          <a:xfrm>
            <a:off x="1775520" y="1196753"/>
            <a:ext cx="8640960" cy="4756505"/>
          </a:xfrm>
          <a:prstGeom prst="roundRect">
            <a:avLst>
              <a:gd name="adj" fmla="val 5667"/>
            </a:avLst>
          </a:prstGeom>
          <a:noFill/>
          <a:ln w="3175" algn="ctr">
            <a:noFill/>
            <a:miter lim="800000"/>
            <a:headEnd/>
            <a:tailEnd/>
          </a:ln>
        </p:spPr>
        <p:txBody>
          <a:bodyPr wrap="square" lIns="365760" tIns="88900" rIns="88900" bIns="88900" rtlCol="0" anchor="ctr"/>
          <a:lstStyle/>
          <a:p>
            <a:pPr algn="just"/>
            <a:endParaRPr lang="it-IT" dirty="0">
              <a:latin typeface="Calibri" pitchFamily="34" charset="0"/>
              <a:ea typeface="Arial Narrow" panose="020B0606020202030204" pitchFamily="34" charset="0"/>
              <a:cs typeface="Times New Roman" panose="02020603050405020304" pitchFamily="18" charset="0"/>
            </a:endParaRPr>
          </a:p>
          <a:p>
            <a:pPr algn="just"/>
            <a:r>
              <a:rPr lang="it-IT" sz="2400" i="1" dirty="0">
                <a:solidFill>
                  <a:srgbClr val="000000"/>
                </a:solidFill>
                <a:latin typeface="Calibri" pitchFamily="34" charset="0"/>
                <a:ea typeface="Calibri" panose="020F0502020204030204" pitchFamily="34" charset="0"/>
              </a:rPr>
              <a:t>Si può fare una collaborazione coordinata e continuativa superiore a 18 ore?</a:t>
            </a:r>
          </a:p>
          <a:p>
            <a:pPr algn="just"/>
            <a:r>
              <a:rPr lang="it-IT" sz="2400" i="1" dirty="0">
                <a:solidFill>
                  <a:srgbClr val="000000"/>
                </a:solidFill>
                <a:latin typeface="Calibri" pitchFamily="34" charset="0"/>
                <a:ea typeface="Arial Narrow" panose="020B0606020202030204" pitchFamily="34" charset="0"/>
                <a:cs typeface="Times New Roman" panose="02020603050405020304" pitchFamily="18" charset="0"/>
              </a:rPr>
              <a:t>Si, ma viene meno la «presunzione di lavoro autonomo», pertanto, diventa importante che lo Staff dei tecnici predispongano un programma tecnico e di attività da sottoporre al Consiglio Direttivo del Circolo, il quale, sentito lo Staff lo approva tenendo conto della disponibilità degli impianti e dei tesserati/soci.</a:t>
            </a:r>
            <a:endParaRPr lang="it-IT" sz="2400" dirty="0">
              <a:solidFill>
                <a:srgbClr val="000000"/>
              </a:solidFill>
              <a:latin typeface="Calibri" pitchFamily="34" charset="0"/>
              <a:ea typeface="Arial Narrow" panose="020B0606020202030204" pitchFamily="34" charset="0"/>
              <a:cs typeface="Times New Roman" panose="02020603050405020304" pitchFamily="18" charset="0"/>
            </a:endParaRPr>
          </a:p>
        </p:txBody>
      </p:sp>
      <p:sp>
        <p:nvSpPr>
          <p:cNvPr id="6" name="Segnaposto piè di pagina 4"/>
          <p:cNvSpPr txBox="1">
            <a:spLocks noGrp="1"/>
          </p:cNvSpPr>
          <p:nvPr/>
        </p:nvSpPr>
        <p:spPr bwMode="auto">
          <a:xfrm>
            <a:off x="4648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SzPct val="85000"/>
              <a:buBlip>
                <a:blip r:embed="rId3"/>
              </a:buBlip>
              <a:defRPr sz="3200">
                <a:solidFill>
                  <a:schemeClr val="tx1"/>
                </a:solidFill>
                <a:latin typeface="Tahoma" panose="020B0604030504040204" pitchFamily="34" charset="0"/>
              </a:defRPr>
            </a:lvl1pPr>
            <a:lvl2pPr marL="742950" indent="-285750">
              <a:spcBef>
                <a:spcPct val="20000"/>
              </a:spcBef>
              <a:buClr>
                <a:schemeClr val="bg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SzPct val="7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SzPct val="70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tx1"/>
                </a:solidFill>
                <a:latin typeface="Tahoma" panose="020B0604030504040204" pitchFamily="34" charset="0"/>
              </a:defRPr>
            </a:lvl9pPr>
          </a:lstStyle>
          <a:p>
            <a:pPr algn="ctr" eaLnBrk="1" hangingPunct="1">
              <a:spcBef>
                <a:spcPct val="0"/>
              </a:spcBef>
              <a:buSzTx/>
              <a:buFontTx/>
              <a:buNone/>
            </a:pPr>
            <a:fld id="{579CC3E9-2317-460E-826A-E833EE2BE677}" type="slidenum">
              <a:rPr lang="it-IT" altLang="it-IT" sz="1000">
                <a:solidFill>
                  <a:srgbClr val="00264C"/>
                </a:solidFill>
                <a:latin typeface="Calibri" pitchFamily="34" charset="0"/>
              </a:rPr>
              <a:pPr algn="ctr" eaLnBrk="1" hangingPunct="1">
                <a:spcBef>
                  <a:spcPct val="0"/>
                </a:spcBef>
                <a:buSzTx/>
                <a:buFontTx/>
                <a:buNone/>
              </a:pPr>
              <a:t>22</a:t>
            </a:fld>
            <a:endParaRPr lang="it-IT" altLang="it-IT" sz="1000" dirty="0">
              <a:solidFill>
                <a:srgbClr val="00264C"/>
              </a:solidFill>
              <a:latin typeface="Calibri" pitchFamily="34" charset="0"/>
            </a:endParaRPr>
          </a:p>
        </p:txBody>
      </p:sp>
    </p:spTree>
    <p:extLst>
      <p:ext uri="{BB962C8B-B14F-4D97-AF65-F5344CB8AC3E}">
        <p14:creationId xmlns:p14="http://schemas.microsoft.com/office/powerpoint/2010/main" val="5181067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65E7BD4D-D88C-4978-9E73-414230B8D691}"/>
              </a:ext>
            </a:extLst>
          </p:cNvPr>
          <p:cNvSpPr>
            <a:spLocks noGrp="1"/>
          </p:cNvSpPr>
          <p:nvPr>
            <p:ph type="sldNum" sz="quarter" idx="12"/>
          </p:nvPr>
        </p:nvSpPr>
        <p:spPr/>
        <p:txBody>
          <a:bodyPr/>
          <a:lstStyle/>
          <a:p>
            <a:fld id="{1ECA1CAE-2644-4BBE-A756-91D0D06CE0D1}" type="slidenum">
              <a:rPr lang="it-IT" smtClean="0"/>
              <a:pPr/>
              <a:t>23</a:t>
            </a:fld>
            <a:endParaRPr lang="it-IT" dirty="0"/>
          </a:p>
        </p:txBody>
      </p:sp>
      <p:sp>
        <p:nvSpPr>
          <p:cNvPr id="4" name="Titolo 3">
            <a:extLst>
              <a:ext uri="{FF2B5EF4-FFF2-40B4-BE49-F238E27FC236}">
                <a16:creationId xmlns:a16="http://schemas.microsoft.com/office/drawing/2014/main" id="{C756F11F-94AC-4485-A1AF-992A2CD05E0A}"/>
              </a:ext>
            </a:extLst>
          </p:cNvPr>
          <p:cNvSpPr>
            <a:spLocks noGrp="1"/>
          </p:cNvSpPr>
          <p:nvPr>
            <p:ph type="title"/>
          </p:nvPr>
        </p:nvSpPr>
        <p:spPr>
          <a:xfrm>
            <a:off x="2336286" y="283838"/>
            <a:ext cx="8331715" cy="480866"/>
          </a:xfrm>
        </p:spPr>
        <p:txBody>
          <a:bodyPr>
            <a:noAutofit/>
          </a:bodyPr>
          <a:lstStyle/>
          <a:p>
            <a:pPr algn="ctr"/>
            <a:r>
              <a:rPr lang="it-IT" sz="2400" b="1" dirty="0">
                <a:latin typeface="Calibri" pitchFamily="34" charset="0"/>
              </a:rPr>
              <a:t>Lavoro sportivo nell’area del dilettantistico</a:t>
            </a:r>
            <a:endParaRPr lang="it-IT" sz="2400" dirty="0">
              <a:latin typeface="Calibri" pitchFamily="34" charset="0"/>
            </a:endParaRPr>
          </a:p>
        </p:txBody>
      </p:sp>
      <p:sp>
        <p:nvSpPr>
          <p:cNvPr id="5" name="Rounded Rectangle 2">
            <a:extLst>
              <a:ext uri="{FF2B5EF4-FFF2-40B4-BE49-F238E27FC236}">
                <a16:creationId xmlns:a16="http://schemas.microsoft.com/office/drawing/2014/main" id="{ABD4A868-237B-4FB1-9471-B5E0CB5EEADE}"/>
              </a:ext>
            </a:extLst>
          </p:cNvPr>
          <p:cNvSpPr/>
          <p:nvPr/>
        </p:nvSpPr>
        <p:spPr bwMode="gray">
          <a:xfrm>
            <a:off x="1631504" y="1340769"/>
            <a:ext cx="8640960" cy="4756505"/>
          </a:xfrm>
          <a:prstGeom prst="roundRect">
            <a:avLst>
              <a:gd name="adj" fmla="val 5667"/>
            </a:avLst>
          </a:prstGeom>
          <a:noFill/>
          <a:ln w="3175" algn="ctr">
            <a:noFill/>
            <a:miter lim="800000"/>
            <a:headEnd/>
            <a:tailEnd/>
          </a:ln>
        </p:spPr>
        <p:txBody>
          <a:bodyPr wrap="square" lIns="365760" tIns="88900" rIns="88900" bIns="88900" rtlCol="0" anchor="ctr"/>
          <a:lstStyle/>
          <a:p>
            <a:pPr algn="just"/>
            <a:r>
              <a:rPr lang="it-IT" sz="1700" b="1" dirty="0">
                <a:solidFill>
                  <a:srgbClr val="000000"/>
                </a:solidFill>
                <a:latin typeface="Calibri" pitchFamily="34" charset="0"/>
                <a:ea typeface="Arial Narrow" panose="020B0606020202030204" pitchFamily="34" charset="0"/>
                <a:cs typeface="Times New Roman" panose="02020603050405020304" pitchFamily="18" charset="0"/>
              </a:rPr>
              <a:t>Abrogazione della</a:t>
            </a:r>
            <a:r>
              <a:rPr lang="x-none" sz="1700" b="1" dirty="0">
                <a:solidFill>
                  <a:srgbClr val="000000"/>
                </a:solidFill>
                <a:latin typeface="Calibri" pitchFamily="34" charset="0"/>
                <a:ea typeface="Arial Narrow" panose="020B0606020202030204" pitchFamily="34" charset="0"/>
                <a:cs typeface="Times New Roman" panose="02020603050405020304" pitchFamily="18" charset="0"/>
              </a:rPr>
              <a:t> figura dell’amatore e introd</a:t>
            </a:r>
            <a:r>
              <a:rPr lang="it-IT" sz="1700" b="1" dirty="0" err="1">
                <a:solidFill>
                  <a:srgbClr val="000000"/>
                </a:solidFill>
                <a:latin typeface="Calibri" pitchFamily="34" charset="0"/>
                <a:ea typeface="Arial Narrow" panose="020B0606020202030204" pitchFamily="34" charset="0"/>
                <a:cs typeface="Times New Roman" panose="02020603050405020304" pitchFamily="18" charset="0"/>
              </a:rPr>
              <a:t>uzione</a:t>
            </a:r>
            <a:r>
              <a:rPr lang="it-IT" sz="1700" b="1" dirty="0">
                <a:solidFill>
                  <a:srgbClr val="000000"/>
                </a:solidFill>
                <a:latin typeface="Calibri" pitchFamily="34" charset="0"/>
                <a:ea typeface="Arial Narrow" panose="020B0606020202030204" pitchFamily="34" charset="0"/>
                <a:cs typeface="Times New Roman" panose="02020603050405020304" pitchFamily="18" charset="0"/>
              </a:rPr>
              <a:t> di quella</a:t>
            </a:r>
            <a:r>
              <a:rPr lang="x-none" sz="1700" b="1" dirty="0">
                <a:solidFill>
                  <a:srgbClr val="000000"/>
                </a:solidFill>
                <a:latin typeface="Calibri" pitchFamily="34" charset="0"/>
                <a:ea typeface="Arial Narrow" panose="020B0606020202030204" pitchFamily="34" charset="0"/>
                <a:cs typeface="Times New Roman" panose="02020603050405020304" pitchFamily="18" charset="0"/>
              </a:rPr>
              <a:t> del volontario sportivo analogamente a quanto prevede la riforma del terzo settore</a:t>
            </a:r>
            <a:r>
              <a:rPr lang="it-IT" sz="1700" b="1" dirty="0">
                <a:solidFill>
                  <a:srgbClr val="000000"/>
                </a:solidFill>
                <a:latin typeface="Calibri" pitchFamily="34" charset="0"/>
                <a:ea typeface="Arial Narrow" panose="020B0606020202030204" pitchFamily="34" charset="0"/>
                <a:cs typeface="Times New Roman" panose="02020603050405020304" pitchFamily="18" charset="0"/>
              </a:rPr>
              <a:t>: è</a:t>
            </a:r>
            <a:r>
              <a:rPr lang="x-none" sz="1700" b="1" dirty="0">
                <a:solidFill>
                  <a:srgbClr val="000000"/>
                </a:solidFill>
                <a:latin typeface="Calibri" pitchFamily="34" charset="0"/>
                <a:ea typeface="Arial Narrow" panose="020B0606020202030204" pitchFamily="34" charset="0"/>
                <a:cs typeface="Times New Roman" panose="02020603050405020304" pitchFamily="18" charset="0"/>
              </a:rPr>
              <a:t> volontario colui che svolge l’attività a titolo gratuito</a:t>
            </a:r>
            <a:r>
              <a:rPr lang="it-IT" sz="1700" b="1" dirty="0">
                <a:solidFill>
                  <a:srgbClr val="000000"/>
                </a:solidFill>
                <a:latin typeface="Calibri" pitchFamily="34" charset="0"/>
                <a:ea typeface="Arial Narrow" panose="020B0606020202030204" pitchFamily="34" charset="0"/>
                <a:cs typeface="Times New Roman" panose="02020603050405020304" pitchFamily="18" charset="0"/>
              </a:rPr>
              <a:t>,</a:t>
            </a:r>
            <a:r>
              <a:rPr lang="x-none" sz="1700" b="1" dirty="0">
                <a:solidFill>
                  <a:srgbClr val="000000"/>
                </a:solidFill>
                <a:latin typeface="Calibri" pitchFamily="34" charset="0"/>
                <a:ea typeface="Arial Narrow" panose="020B0606020202030204" pitchFamily="34" charset="0"/>
                <a:cs typeface="Times New Roman" panose="02020603050405020304" pitchFamily="18" charset="0"/>
              </a:rPr>
              <a:t> salvo l’eventuale rimborso delle spese vive documentate.</a:t>
            </a:r>
            <a:r>
              <a:rPr lang="it-IT" sz="1700" b="1" dirty="0">
                <a:solidFill>
                  <a:srgbClr val="000000"/>
                </a:solidFill>
                <a:latin typeface="Calibri" pitchFamily="34" charset="0"/>
                <a:ea typeface="Arial Narrow" panose="020B0606020202030204" pitchFamily="34" charset="0"/>
                <a:cs typeface="Times New Roman" panose="02020603050405020304" pitchFamily="18" charset="0"/>
              </a:rPr>
              <a:t> </a:t>
            </a:r>
          </a:p>
          <a:p>
            <a:pPr algn="just"/>
            <a:endParaRPr lang="it-IT" sz="1000" b="1" dirty="0">
              <a:solidFill>
                <a:srgbClr val="000000"/>
              </a:solidFill>
              <a:latin typeface="Calibri" pitchFamily="34" charset="0"/>
              <a:ea typeface="Arial Narrow" panose="020B0606020202030204" pitchFamily="34" charset="0"/>
              <a:cs typeface="Times New Roman" panose="02020603050405020304" pitchFamily="18" charset="0"/>
            </a:endParaRPr>
          </a:p>
          <a:p>
            <a:pPr algn="just"/>
            <a:r>
              <a:rPr lang="it-IT" sz="1700" i="1" dirty="0">
                <a:solidFill>
                  <a:srgbClr val="000000"/>
                </a:solidFill>
                <a:latin typeface="Calibri" pitchFamily="34" charset="0"/>
                <a:ea typeface="Arial" panose="020B0604020202020204" pitchFamily="34" charset="0"/>
              </a:rPr>
              <a:t>1. Le società e le associazioni sportive, le Federazioni Sportive Nazionali, le Discipline Sportive Associate e gli Enti di Promozione Sportiva, anche paralimpici, il CONI, il CIP e la società Sport e Salute s.p.a. possono avvalersi nello svolgimento delle proprie attività istituzionali di volontari che mettono a disposizione il proprio tempo e le proprie capacità per promuovere lo sport, in modo personale, spontaneo e gratuito, senza fini di lucro, neanche indiretti, ma esclusivamente con finalità amatoriali. Le prestazioni dei volontari sono comprensive dello svolgimento diretto dell'attività sportiva, nonché della formazione, della didattica e della preparazione degli atleti. </a:t>
            </a:r>
          </a:p>
          <a:p>
            <a:pPr algn="just"/>
            <a:endParaRPr lang="it-IT" sz="500" i="1" dirty="0">
              <a:solidFill>
                <a:srgbClr val="000000"/>
              </a:solidFill>
              <a:latin typeface="Calibri" pitchFamily="34" charset="0"/>
              <a:ea typeface="Arial" panose="020B0604020202020204" pitchFamily="34" charset="0"/>
            </a:endParaRPr>
          </a:p>
          <a:p>
            <a:pPr algn="just"/>
            <a:r>
              <a:rPr lang="it-IT" sz="1700" i="1" dirty="0">
                <a:solidFill>
                  <a:srgbClr val="000000"/>
                </a:solidFill>
                <a:latin typeface="Calibri" pitchFamily="34" charset="0"/>
                <a:ea typeface="Arial" panose="020B0604020202020204" pitchFamily="34" charset="0"/>
              </a:rPr>
              <a:t>2. Le prestazioni sportive dei volontari di cui al comma 1 non sono retribuite in alcun modo nemmeno dal beneficiario. Per tali prestazioni sportive possono essere rimborsate esclusivamente le spese documentate relative al vitto, all’alloggio, al viaggio e al trasporto sostenute in occasione di prestazioni effettuate fuori dal territorio comunale di residenza del percipiente. </a:t>
            </a:r>
            <a:r>
              <a:rPr lang="it-IT" sz="1700" i="1" dirty="0">
                <a:solidFill>
                  <a:srgbClr val="000000"/>
                </a:solidFill>
                <a:latin typeface="Calibri" pitchFamily="34" charset="0"/>
                <a:ea typeface="Calibri" panose="020F0502020204030204" pitchFamily="34" charset="0"/>
              </a:rPr>
              <a:t>Tali rimborsi non concorrono a formare il reddito del percipiente.</a:t>
            </a:r>
            <a:endParaRPr lang="it-IT" sz="1700" dirty="0">
              <a:solidFill>
                <a:srgbClr val="000000"/>
              </a:solidFill>
              <a:latin typeface="Calibri" pitchFamily="34" charset="0"/>
              <a:ea typeface="Arial Narrow" panose="020B0606020202030204" pitchFamily="34" charset="0"/>
              <a:cs typeface="Times New Roman" panose="02020603050405020304" pitchFamily="18" charset="0"/>
            </a:endParaRPr>
          </a:p>
          <a:p>
            <a:pPr algn="just">
              <a:lnSpc>
                <a:spcPct val="115000"/>
              </a:lnSpc>
              <a:spcAft>
                <a:spcPts val="600"/>
              </a:spcAft>
            </a:pPr>
            <a:endParaRPr lang="it-IT" sz="1500" dirty="0">
              <a:solidFill>
                <a:srgbClr val="000000"/>
              </a:solidFill>
              <a:latin typeface="Calibri" pitchFamily="34" charset="0"/>
              <a:ea typeface="Arial Narrow" panose="020B0606020202030204" pitchFamily="34" charset="0"/>
              <a:cs typeface="Times New Roman" panose="02020603050405020304" pitchFamily="18" charset="0"/>
            </a:endParaRPr>
          </a:p>
        </p:txBody>
      </p:sp>
      <p:sp>
        <p:nvSpPr>
          <p:cNvPr id="6" name="Segnaposto piè di pagina 4"/>
          <p:cNvSpPr txBox="1">
            <a:spLocks noGrp="1"/>
          </p:cNvSpPr>
          <p:nvPr/>
        </p:nvSpPr>
        <p:spPr bwMode="auto">
          <a:xfrm>
            <a:off x="4648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SzPct val="85000"/>
              <a:buBlip>
                <a:blip r:embed="rId3"/>
              </a:buBlip>
              <a:defRPr sz="3200">
                <a:solidFill>
                  <a:schemeClr val="tx1"/>
                </a:solidFill>
                <a:latin typeface="Tahoma" panose="020B0604030504040204" pitchFamily="34" charset="0"/>
              </a:defRPr>
            </a:lvl1pPr>
            <a:lvl2pPr marL="742950" indent="-285750">
              <a:spcBef>
                <a:spcPct val="20000"/>
              </a:spcBef>
              <a:buClr>
                <a:schemeClr val="bg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SzPct val="7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SzPct val="70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tx1"/>
                </a:solidFill>
                <a:latin typeface="Tahoma" panose="020B0604030504040204" pitchFamily="34" charset="0"/>
              </a:defRPr>
            </a:lvl9pPr>
          </a:lstStyle>
          <a:p>
            <a:pPr algn="ctr" eaLnBrk="1" hangingPunct="1">
              <a:spcBef>
                <a:spcPct val="0"/>
              </a:spcBef>
              <a:buSzTx/>
              <a:buFontTx/>
              <a:buNone/>
            </a:pPr>
            <a:fld id="{579CC3E9-2317-460E-826A-E833EE2BE677}" type="slidenum">
              <a:rPr lang="it-IT" altLang="it-IT" sz="1000">
                <a:solidFill>
                  <a:srgbClr val="00264C"/>
                </a:solidFill>
                <a:latin typeface="Calibri" pitchFamily="34" charset="0"/>
              </a:rPr>
              <a:pPr algn="ctr" eaLnBrk="1" hangingPunct="1">
                <a:spcBef>
                  <a:spcPct val="0"/>
                </a:spcBef>
                <a:buSzTx/>
                <a:buFontTx/>
                <a:buNone/>
              </a:pPr>
              <a:t>23</a:t>
            </a:fld>
            <a:endParaRPr lang="it-IT" altLang="it-IT" sz="1000" dirty="0">
              <a:solidFill>
                <a:srgbClr val="00264C"/>
              </a:solidFill>
              <a:latin typeface="Calibri" pitchFamily="34" charset="0"/>
            </a:endParaRPr>
          </a:p>
        </p:txBody>
      </p:sp>
    </p:spTree>
    <p:extLst>
      <p:ext uri="{BB962C8B-B14F-4D97-AF65-F5344CB8AC3E}">
        <p14:creationId xmlns:p14="http://schemas.microsoft.com/office/powerpoint/2010/main" val="38893187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C756F11F-94AC-4485-A1AF-992A2CD05E0A}"/>
              </a:ext>
            </a:extLst>
          </p:cNvPr>
          <p:cNvSpPr>
            <a:spLocks noGrp="1"/>
          </p:cNvSpPr>
          <p:nvPr>
            <p:ph type="title"/>
          </p:nvPr>
        </p:nvSpPr>
        <p:spPr>
          <a:xfrm>
            <a:off x="2233736" y="392477"/>
            <a:ext cx="8331715" cy="480866"/>
          </a:xfrm>
        </p:spPr>
        <p:txBody>
          <a:bodyPr>
            <a:noAutofit/>
          </a:bodyPr>
          <a:lstStyle/>
          <a:p>
            <a:pPr algn="ctr"/>
            <a:r>
              <a:rPr lang="it-IT" sz="2400" b="1" dirty="0">
                <a:latin typeface="Calibri" pitchFamily="34" charset="0"/>
              </a:rPr>
              <a:t>Lavoro sportivo nell’area del dilettantistico</a:t>
            </a:r>
            <a:endParaRPr lang="it-IT" sz="2400" dirty="0">
              <a:latin typeface="Calibri" pitchFamily="34" charset="0"/>
            </a:endParaRPr>
          </a:p>
        </p:txBody>
      </p:sp>
      <p:sp>
        <p:nvSpPr>
          <p:cNvPr id="5" name="Rounded Rectangle 2">
            <a:extLst>
              <a:ext uri="{FF2B5EF4-FFF2-40B4-BE49-F238E27FC236}">
                <a16:creationId xmlns:a16="http://schemas.microsoft.com/office/drawing/2014/main" id="{ABD4A868-237B-4FB1-9471-B5E0CB5EEADE}"/>
              </a:ext>
            </a:extLst>
          </p:cNvPr>
          <p:cNvSpPr/>
          <p:nvPr/>
        </p:nvSpPr>
        <p:spPr bwMode="gray">
          <a:xfrm>
            <a:off x="1809456" y="1556793"/>
            <a:ext cx="8354874" cy="4756505"/>
          </a:xfrm>
          <a:prstGeom prst="roundRect">
            <a:avLst>
              <a:gd name="adj" fmla="val 5667"/>
            </a:avLst>
          </a:prstGeom>
          <a:noFill/>
          <a:ln w="3175" algn="ctr">
            <a:noFill/>
            <a:miter lim="800000"/>
            <a:headEnd/>
            <a:tailEnd/>
          </a:ln>
        </p:spPr>
        <p:txBody>
          <a:bodyPr wrap="square" lIns="365760" tIns="88900" rIns="88900" bIns="88900" rtlCol="0" anchor="ctr"/>
          <a:lstStyle/>
          <a:p>
            <a:pPr algn="just">
              <a:lnSpc>
                <a:spcPct val="115000"/>
              </a:lnSpc>
              <a:spcAft>
                <a:spcPts val="600"/>
              </a:spcAft>
            </a:pPr>
            <a:endParaRPr lang="it-IT" sz="1000" dirty="0">
              <a:solidFill>
                <a:srgbClr val="000000"/>
              </a:solidFill>
              <a:latin typeface="Calibri" pitchFamily="34" charset="0"/>
              <a:ea typeface="Arial Narrow" panose="020B0606020202030204" pitchFamily="34" charset="0"/>
              <a:cs typeface="Times New Roman" panose="02020603050405020304" pitchFamily="18" charset="0"/>
            </a:endParaRPr>
          </a:p>
          <a:p>
            <a:pPr algn="just">
              <a:lnSpc>
                <a:spcPct val="115000"/>
              </a:lnSpc>
              <a:spcAft>
                <a:spcPts val="600"/>
              </a:spcAft>
            </a:pPr>
            <a:r>
              <a:rPr lang="it-IT" sz="2000" b="1" i="1" dirty="0">
                <a:solidFill>
                  <a:srgbClr val="000000"/>
                </a:solidFill>
                <a:latin typeface="Calibri" pitchFamily="34" charset="0"/>
                <a:ea typeface="Calibri" panose="020F0502020204030204" pitchFamily="34" charset="0"/>
              </a:rPr>
              <a:t>I lavoratori dipendenti delle amministrazioni pubbliche di cui all'articolo 1, comma 2, del decreto legislativo 30 marzo 2001, n. 165</a:t>
            </a:r>
            <a:r>
              <a:rPr lang="it-IT" sz="2000" i="1" dirty="0">
                <a:solidFill>
                  <a:srgbClr val="000000"/>
                </a:solidFill>
                <a:latin typeface="Calibri" pitchFamily="34" charset="0"/>
                <a:ea typeface="Calibri" panose="020F0502020204030204" pitchFamily="34" charset="0"/>
              </a:rPr>
              <a:t>, possono prestare la propria attività nell'ambito delle società e associazioni sportive dilettantistiche fuori dall'orario di lavoro, fatti salvi gli obblighi di servizio, previa comunicazione all'amministrazione di appartenenza a titolo di volontariato. </a:t>
            </a:r>
          </a:p>
          <a:p>
            <a:pPr algn="just">
              <a:lnSpc>
                <a:spcPct val="115000"/>
              </a:lnSpc>
              <a:spcAft>
                <a:spcPts val="600"/>
              </a:spcAft>
            </a:pPr>
            <a:r>
              <a:rPr lang="it-IT" sz="2000" i="1" dirty="0">
                <a:solidFill>
                  <a:srgbClr val="000000"/>
                </a:solidFill>
                <a:latin typeface="Calibri" pitchFamily="34" charset="0"/>
                <a:ea typeface="Calibri" panose="020F0502020204030204" pitchFamily="34" charset="0"/>
              </a:rPr>
              <a:t>Nel caso in cui operassero a titolo oneroso dovranno essere espressamente autorizzato dalla amministrazione di appartenenza ed a essi si applica il regime previsto per le prestazioni sportive di cui all'articolo 36, comma 6. </a:t>
            </a:r>
            <a:r>
              <a:rPr lang="it-IT" sz="2000" i="1" dirty="0">
                <a:solidFill>
                  <a:srgbClr val="000000"/>
                </a:solidFill>
                <a:latin typeface="Calibri" pitchFamily="34" charset="0"/>
                <a:ea typeface="Arial" panose="020B0604020202020204" pitchFamily="34" charset="0"/>
              </a:rPr>
              <a:t>Possono inoltre ricevere i premi e le borse di studio erogate dal CONI, dal CIP e dagli altri soggetti ai quali forniscono proprie prestazioni sportive.</a:t>
            </a:r>
            <a:endParaRPr lang="it-IT" sz="2000" dirty="0">
              <a:solidFill>
                <a:srgbClr val="000000"/>
              </a:solidFill>
              <a:latin typeface="Calibri" pitchFamily="34" charset="0"/>
              <a:ea typeface="Arial Narrow" panose="020B0606020202030204" pitchFamily="34" charset="0"/>
              <a:cs typeface="Times New Roman" panose="02020603050405020304" pitchFamily="18" charset="0"/>
            </a:endParaRPr>
          </a:p>
          <a:p>
            <a:pPr algn="just">
              <a:lnSpc>
                <a:spcPct val="115000"/>
              </a:lnSpc>
              <a:spcAft>
                <a:spcPts val="600"/>
              </a:spcAft>
            </a:pPr>
            <a:endParaRPr lang="it-IT" sz="2000" dirty="0">
              <a:solidFill>
                <a:srgbClr val="000000"/>
              </a:solidFill>
              <a:latin typeface="Calibri" pitchFamily="34" charset="0"/>
              <a:ea typeface="Arial Narrow" panose="020B0606020202030204" pitchFamily="34" charset="0"/>
              <a:cs typeface="Times New Roman" panose="02020603050405020304" pitchFamily="18" charset="0"/>
            </a:endParaRPr>
          </a:p>
        </p:txBody>
      </p:sp>
      <p:sp>
        <p:nvSpPr>
          <p:cNvPr id="6" name="Segnaposto piè di pagina 4"/>
          <p:cNvSpPr txBox="1">
            <a:spLocks noGrp="1"/>
          </p:cNvSpPr>
          <p:nvPr/>
        </p:nvSpPr>
        <p:spPr bwMode="auto">
          <a:xfrm>
            <a:off x="4648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SzPct val="85000"/>
              <a:buBlip>
                <a:blip r:embed="rId3"/>
              </a:buBlip>
              <a:defRPr sz="3200">
                <a:solidFill>
                  <a:schemeClr val="tx1"/>
                </a:solidFill>
                <a:latin typeface="Tahoma" panose="020B0604030504040204" pitchFamily="34" charset="0"/>
              </a:defRPr>
            </a:lvl1pPr>
            <a:lvl2pPr marL="742950" indent="-285750">
              <a:spcBef>
                <a:spcPct val="20000"/>
              </a:spcBef>
              <a:buClr>
                <a:schemeClr val="bg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SzPct val="7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SzPct val="70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tx1"/>
                </a:solidFill>
                <a:latin typeface="Tahoma" panose="020B0604030504040204" pitchFamily="34" charset="0"/>
              </a:defRPr>
            </a:lvl9pPr>
          </a:lstStyle>
          <a:p>
            <a:pPr algn="ctr" eaLnBrk="1" hangingPunct="1">
              <a:spcBef>
                <a:spcPct val="0"/>
              </a:spcBef>
              <a:buSzTx/>
              <a:buFontTx/>
              <a:buNone/>
            </a:pPr>
            <a:fld id="{579CC3E9-2317-460E-826A-E833EE2BE677}" type="slidenum">
              <a:rPr lang="it-IT" altLang="it-IT" sz="1000">
                <a:solidFill>
                  <a:srgbClr val="00264C"/>
                </a:solidFill>
                <a:latin typeface="Calibri" pitchFamily="34" charset="0"/>
              </a:rPr>
              <a:pPr algn="ctr" eaLnBrk="1" hangingPunct="1">
                <a:spcBef>
                  <a:spcPct val="0"/>
                </a:spcBef>
                <a:buSzTx/>
                <a:buFontTx/>
                <a:buNone/>
              </a:pPr>
              <a:t>24</a:t>
            </a:fld>
            <a:endParaRPr lang="it-IT" altLang="it-IT" sz="1000" dirty="0">
              <a:solidFill>
                <a:srgbClr val="00264C"/>
              </a:solidFill>
              <a:latin typeface="Calibri" pitchFamily="34" charset="0"/>
            </a:endParaRPr>
          </a:p>
        </p:txBody>
      </p:sp>
    </p:spTree>
    <p:extLst>
      <p:ext uri="{BB962C8B-B14F-4D97-AF65-F5344CB8AC3E}">
        <p14:creationId xmlns:p14="http://schemas.microsoft.com/office/powerpoint/2010/main" val="37728776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65E7BD4D-D88C-4978-9E73-414230B8D691}"/>
              </a:ext>
            </a:extLst>
          </p:cNvPr>
          <p:cNvSpPr>
            <a:spLocks noGrp="1"/>
          </p:cNvSpPr>
          <p:nvPr>
            <p:ph type="sldNum" sz="quarter" idx="12"/>
          </p:nvPr>
        </p:nvSpPr>
        <p:spPr/>
        <p:txBody>
          <a:bodyPr/>
          <a:lstStyle/>
          <a:p>
            <a:fld id="{1ECA1CAE-2644-4BBE-A756-91D0D06CE0D1}" type="slidenum">
              <a:rPr lang="it-IT" smtClean="0"/>
              <a:pPr/>
              <a:t>25</a:t>
            </a:fld>
            <a:endParaRPr lang="it-IT" dirty="0"/>
          </a:p>
        </p:txBody>
      </p:sp>
      <p:sp>
        <p:nvSpPr>
          <p:cNvPr id="4" name="Titolo 3">
            <a:extLst>
              <a:ext uri="{FF2B5EF4-FFF2-40B4-BE49-F238E27FC236}">
                <a16:creationId xmlns:a16="http://schemas.microsoft.com/office/drawing/2014/main" id="{C756F11F-94AC-4485-A1AF-992A2CD05E0A}"/>
              </a:ext>
            </a:extLst>
          </p:cNvPr>
          <p:cNvSpPr>
            <a:spLocks noGrp="1"/>
          </p:cNvSpPr>
          <p:nvPr>
            <p:ph type="title"/>
          </p:nvPr>
        </p:nvSpPr>
        <p:spPr>
          <a:xfrm>
            <a:off x="2279577" y="355846"/>
            <a:ext cx="8331715" cy="480866"/>
          </a:xfrm>
        </p:spPr>
        <p:txBody>
          <a:bodyPr>
            <a:noAutofit/>
          </a:bodyPr>
          <a:lstStyle/>
          <a:p>
            <a:pPr algn="ctr"/>
            <a:r>
              <a:rPr lang="it-IT" sz="2400" b="1" dirty="0">
                <a:latin typeface="Calibri" pitchFamily="34" charset="0"/>
              </a:rPr>
              <a:t>Lavoro sportivo nell’area del dilettantistico</a:t>
            </a:r>
            <a:endParaRPr lang="it-IT" sz="2400" dirty="0">
              <a:latin typeface="Calibri" pitchFamily="34" charset="0"/>
            </a:endParaRPr>
          </a:p>
        </p:txBody>
      </p:sp>
      <p:sp>
        <p:nvSpPr>
          <p:cNvPr id="5" name="Rounded Rectangle 2">
            <a:extLst>
              <a:ext uri="{FF2B5EF4-FFF2-40B4-BE49-F238E27FC236}">
                <a16:creationId xmlns:a16="http://schemas.microsoft.com/office/drawing/2014/main" id="{ABD4A868-237B-4FB1-9471-B5E0CB5EEADE}"/>
              </a:ext>
            </a:extLst>
          </p:cNvPr>
          <p:cNvSpPr/>
          <p:nvPr/>
        </p:nvSpPr>
        <p:spPr bwMode="gray">
          <a:xfrm>
            <a:off x="1752302" y="1600047"/>
            <a:ext cx="8568952" cy="4756505"/>
          </a:xfrm>
          <a:prstGeom prst="roundRect">
            <a:avLst>
              <a:gd name="adj" fmla="val 5667"/>
            </a:avLst>
          </a:prstGeom>
          <a:noFill/>
          <a:ln w="3175" algn="ctr">
            <a:noFill/>
            <a:miter lim="800000"/>
            <a:headEnd/>
            <a:tailEnd/>
          </a:ln>
        </p:spPr>
        <p:txBody>
          <a:bodyPr wrap="square" lIns="365760" tIns="88900" rIns="88900" bIns="88900" rtlCol="0" anchor="ctr"/>
          <a:lstStyle/>
          <a:p>
            <a:pPr algn="just">
              <a:lnSpc>
                <a:spcPct val="115000"/>
              </a:lnSpc>
              <a:spcAft>
                <a:spcPts val="600"/>
              </a:spcAft>
            </a:pPr>
            <a:r>
              <a:rPr lang="it-IT" sz="2200" dirty="0">
                <a:solidFill>
                  <a:srgbClr val="000000"/>
                </a:solidFill>
                <a:latin typeface="Calibri" pitchFamily="34" charset="0"/>
                <a:ea typeface="Calibri" panose="020F0502020204030204" pitchFamily="34" charset="0"/>
                <a:cs typeface="Times New Roman" panose="02020603050405020304" pitchFamily="18" charset="0"/>
              </a:rPr>
              <a:t>Il decreto correttivo rende </a:t>
            </a:r>
            <a:r>
              <a:rPr lang="it-IT" sz="2200" b="1" dirty="0">
                <a:solidFill>
                  <a:srgbClr val="000000"/>
                </a:solidFill>
                <a:latin typeface="Calibri" pitchFamily="34" charset="0"/>
                <a:ea typeface="Calibri" panose="020F0502020204030204" pitchFamily="34" charset="0"/>
                <a:cs typeface="Times New Roman" panose="02020603050405020304" pitchFamily="18" charset="0"/>
              </a:rPr>
              <a:t>compatibile la riforma dello sport con quella del terzo settore</a:t>
            </a:r>
            <a:r>
              <a:rPr lang="it-IT" sz="2200" dirty="0">
                <a:solidFill>
                  <a:srgbClr val="000000"/>
                </a:solidFill>
                <a:latin typeface="Calibri" pitchFamily="34" charset="0"/>
                <a:ea typeface="Calibri" panose="020F0502020204030204" pitchFamily="34" charset="0"/>
                <a:cs typeface="Times New Roman" panose="02020603050405020304" pitchFamily="18" charset="0"/>
              </a:rPr>
              <a:t>, consentendo agli enti del terzo settore, che manterranno le loro caratteristiche, di poter svolgere come attività di interesse generale quella sportiva dilettantistica applicando solo per quest’ultima la disciplina della riforma dello sport.</a:t>
            </a:r>
          </a:p>
          <a:p>
            <a:pPr algn="just">
              <a:lnSpc>
                <a:spcPct val="115000"/>
              </a:lnSpc>
              <a:spcAft>
                <a:spcPts val="600"/>
              </a:spcAft>
            </a:pPr>
            <a:r>
              <a:rPr lang="it-IT" sz="2200" i="1" dirty="0">
                <a:solidFill>
                  <a:srgbClr val="000000"/>
                </a:solidFill>
                <a:latin typeface="Calibri" pitchFamily="34" charset="0"/>
                <a:ea typeface="Arial" panose="020B0604020202020204" pitchFamily="34" charset="0"/>
              </a:rPr>
              <a:t>Agli enti del terzo settore che esercitano, come attività di interesse generale, l’organizzazione e la gestione di attività sportive dilettantistiche e sono iscritti, avendone i requisiti, al Registro nazionale delle attività sportive dilettantistiche, si applicano le disposizioni previste per le associazioni e società dilettantistiche limitatamente all’attività sportiva dilettantistica esercitata.</a:t>
            </a:r>
            <a:endParaRPr lang="it-IT" sz="2200" dirty="0">
              <a:solidFill>
                <a:srgbClr val="000000"/>
              </a:solidFill>
              <a:latin typeface="Calibri" pitchFamily="34" charset="0"/>
              <a:ea typeface="Calibri" panose="020F0502020204030204" pitchFamily="34" charset="0"/>
              <a:cs typeface="Times New Roman" panose="02020603050405020304" pitchFamily="18" charset="0"/>
            </a:endParaRPr>
          </a:p>
          <a:p>
            <a:pPr algn="just">
              <a:lnSpc>
                <a:spcPct val="115000"/>
              </a:lnSpc>
              <a:spcAft>
                <a:spcPts val="600"/>
              </a:spcAft>
            </a:pPr>
            <a:endParaRPr lang="it-IT" sz="1200" dirty="0">
              <a:solidFill>
                <a:srgbClr val="000000"/>
              </a:solidFill>
              <a:latin typeface="Calibri" pitchFamily="34" charset="0"/>
              <a:ea typeface="Calibri" panose="020F0502020204030204" pitchFamily="34" charset="0"/>
              <a:cs typeface="Times New Roman" panose="02020603050405020304" pitchFamily="18" charset="0"/>
            </a:endParaRPr>
          </a:p>
        </p:txBody>
      </p:sp>
      <p:sp>
        <p:nvSpPr>
          <p:cNvPr id="6" name="Segnaposto piè di pagina 4"/>
          <p:cNvSpPr txBox="1">
            <a:spLocks noGrp="1"/>
          </p:cNvSpPr>
          <p:nvPr/>
        </p:nvSpPr>
        <p:spPr bwMode="auto">
          <a:xfrm>
            <a:off x="4648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SzPct val="85000"/>
              <a:buBlip>
                <a:blip r:embed="rId3"/>
              </a:buBlip>
              <a:defRPr sz="3200">
                <a:solidFill>
                  <a:schemeClr val="tx1"/>
                </a:solidFill>
                <a:latin typeface="Tahoma" panose="020B0604030504040204" pitchFamily="34" charset="0"/>
              </a:defRPr>
            </a:lvl1pPr>
            <a:lvl2pPr marL="742950" indent="-285750">
              <a:spcBef>
                <a:spcPct val="20000"/>
              </a:spcBef>
              <a:buClr>
                <a:schemeClr val="bg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SzPct val="7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SzPct val="70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tx1"/>
                </a:solidFill>
                <a:latin typeface="Tahoma" panose="020B0604030504040204" pitchFamily="34" charset="0"/>
              </a:defRPr>
            </a:lvl9pPr>
          </a:lstStyle>
          <a:p>
            <a:pPr algn="ctr" eaLnBrk="1" hangingPunct="1">
              <a:spcBef>
                <a:spcPct val="0"/>
              </a:spcBef>
              <a:buSzTx/>
              <a:buFontTx/>
              <a:buNone/>
            </a:pPr>
            <a:fld id="{579CC3E9-2317-460E-826A-E833EE2BE677}" type="slidenum">
              <a:rPr lang="it-IT" altLang="it-IT" sz="1000">
                <a:solidFill>
                  <a:srgbClr val="00264C"/>
                </a:solidFill>
                <a:latin typeface="Calibri" pitchFamily="34" charset="0"/>
              </a:rPr>
              <a:pPr algn="ctr" eaLnBrk="1" hangingPunct="1">
                <a:spcBef>
                  <a:spcPct val="0"/>
                </a:spcBef>
                <a:buSzTx/>
                <a:buFontTx/>
                <a:buNone/>
              </a:pPr>
              <a:t>25</a:t>
            </a:fld>
            <a:endParaRPr lang="it-IT" altLang="it-IT" sz="1000" dirty="0">
              <a:solidFill>
                <a:srgbClr val="00264C"/>
              </a:solidFill>
              <a:latin typeface="Calibri" pitchFamily="34" charset="0"/>
            </a:endParaRPr>
          </a:p>
        </p:txBody>
      </p:sp>
    </p:spTree>
    <p:extLst>
      <p:ext uri="{BB962C8B-B14F-4D97-AF65-F5344CB8AC3E}">
        <p14:creationId xmlns:p14="http://schemas.microsoft.com/office/powerpoint/2010/main" val="31816760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058C19-3197-E102-9BD3-F7C8E906C70A}"/>
              </a:ext>
            </a:extLst>
          </p:cNvPr>
          <p:cNvSpPr>
            <a:spLocks noGrp="1"/>
          </p:cNvSpPr>
          <p:nvPr>
            <p:ph type="title"/>
          </p:nvPr>
        </p:nvSpPr>
        <p:spPr/>
        <p:txBody>
          <a:bodyPr/>
          <a:lstStyle/>
          <a:p>
            <a:pPr algn="ctr"/>
            <a:r>
              <a:rPr lang="it-IT" b="1" dirty="0"/>
              <a:t>Trattamento Pensionistico</a:t>
            </a:r>
          </a:p>
        </p:txBody>
      </p:sp>
      <p:sp>
        <p:nvSpPr>
          <p:cNvPr id="3" name="Segnaposto contenuto 2">
            <a:extLst>
              <a:ext uri="{FF2B5EF4-FFF2-40B4-BE49-F238E27FC236}">
                <a16:creationId xmlns:a16="http://schemas.microsoft.com/office/drawing/2014/main" id="{AE6D88B8-F271-8349-F17D-6294B66CE589}"/>
              </a:ext>
            </a:extLst>
          </p:cNvPr>
          <p:cNvSpPr>
            <a:spLocks noGrp="1"/>
          </p:cNvSpPr>
          <p:nvPr>
            <p:ph idx="1"/>
          </p:nvPr>
        </p:nvSpPr>
        <p:spPr/>
        <p:txBody>
          <a:bodyPr>
            <a:normAutofit/>
          </a:bodyPr>
          <a:lstStyle/>
          <a:p>
            <a:r>
              <a:rPr lang="it-IT" sz="2400" dirty="0"/>
              <a:t>Il trattamento pensionistico del lavoro sportivo è regolamentato dall’art. 35 del decreto legislativo 36/2021 che tratta di:</a:t>
            </a:r>
          </a:p>
          <a:p>
            <a:pPr marL="0" indent="0">
              <a:buNone/>
            </a:pPr>
            <a:endParaRPr lang="it-IT" sz="2400" dirty="0"/>
          </a:p>
        </p:txBody>
      </p:sp>
      <p:sp>
        <p:nvSpPr>
          <p:cNvPr id="4" name="Rettangolo 3">
            <a:extLst>
              <a:ext uri="{FF2B5EF4-FFF2-40B4-BE49-F238E27FC236}">
                <a16:creationId xmlns:a16="http://schemas.microsoft.com/office/drawing/2014/main" id="{EC66E6DE-B7DF-F6D3-1622-0458488BF0F1}"/>
              </a:ext>
            </a:extLst>
          </p:cNvPr>
          <p:cNvSpPr/>
          <p:nvPr/>
        </p:nvSpPr>
        <p:spPr>
          <a:xfrm>
            <a:off x="1794617" y="2991027"/>
            <a:ext cx="8255237" cy="685309"/>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it-IT" sz="2400" dirty="0">
                <a:solidFill>
                  <a:schemeClr val="tx1"/>
                </a:solidFill>
              </a:rPr>
              <a:t>Lavoratori Dipendenti</a:t>
            </a:r>
          </a:p>
        </p:txBody>
      </p:sp>
      <p:sp>
        <p:nvSpPr>
          <p:cNvPr id="5" name="Rettangolo 4">
            <a:extLst>
              <a:ext uri="{FF2B5EF4-FFF2-40B4-BE49-F238E27FC236}">
                <a16:creationId xmlns:a16="http://schemas.microsoft.com/office/drawing/2014/main" id="{701EA617-C39B-18E8-4EE4-574DA8D38EF4}"/>
              </a:ext>
            </a:extLst>
          </p:cNvPr>
          <p:cNvSpPr/>
          <p:nvPr/>
        </p:nvSpPr>
        <p:spPr>
          <a:xfrm>
            <a:off x="1794617" y="4460905"/>
            <a:ext cx="7016097" cy="88186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it-IT" sz="2400" dirty="0">
                <a:solidFill>
                  <a:schemeClr val="tx1"/>
                </a:solidFill>
              </a:rPr>
              <a:t>Collaborazioni Coordinate e continuative</a:t>
            </a:r>
          </a:p>
        </p:txBody>
      </p:sp>
      <p:sp>
        <p:nvSpPr>
          <p:cNvPr id="6" name="Rettangolo 5">
            <a:extLst>
              <a:ext uri="{FF2B5EF4-FFF2-40B4-BE49-F238E27FC236}">
                <a16:creationId xmlns:a16="http://schemas.microsoft.com/office/drawing/2014/main" id="{3FF11E90-8272-CD3D-93DA-125CFFD22958}"/>
              </a:ext>
            </a:extLst>
          </p:cNvPr>
          <p:cNvSpPr/>
          <p:nvPr/>
        </p:nvSpPr>
        <p:spPr>
          <a:xfrm>
            <a:off x="1794617" y="5392396"/>
            <a:ext cx="7016097" cy="784566"/>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it-IT" sz="2400" dirty="0">
                <a:solidFill>
                  <a:schemeClr val="tx1"/>
                </a:solidFill>
              </a:rPr>
              <a:t>Prestazioni di Lavoro Autonomo</a:t>
            </a:r>
          </a:p>
        </p:txBody>
      </p:sp>
      <p:sp>
        <p:nvSpPr>
          <p:cNvPr id="7" name="Rettangolo 6">
            <a:extLst>
              <a:ext uri="{FF2B5EF4-FFF2-40B4-BE49-F238E27FC236}">
                <a16:creationId xmlns:a16="http://schemas.microsoft.com/office/drawing/2014/main" id="{2E87E540-0AE3-BDA1-2C43-27EEE2039AAE}"/>
              </a:ext>
            </a:extLst>
          </p:cNvPr>
          <p:cNvSpPr/>
          <p:nvPr/>
        </p:nvSpPr>
        <p:spPr>
          <a:xfrm>
            <a:off x="8810714" y="4460905"/>
            <a:ext cx="1965533" cy="171605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it-IT" sz="1400" dirty="0">
                <a:solidFill>
                  <a:schemeClr val="bg1"/>
                </a:solidFill>
              </a:rPr>
              <a:t>AREA DILETTANTISMO</a:t>
            </a:r>
          </a:p>
        </p:txBody>
      </p:sp>
    </p:spTree>
    <p:extLst>
      <p:ext uri="{BB962C8B-B14F-4D97-AF65-F5344CB8AC3E}">
        <p14:creationId xmlns:p14="http://schemas.microsoft.com/office/powerpoint/2010/main" val="20566853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00E283-B5F9-5A65-7813-FC22C67DC2E2}"/>
              </a:ext>
            </a:extLst>
          </p:cNvPr>
          <p:cNvSpPr>
            <a:spLocks noGrp="1"/>
          </p:cNvSpPr>
          <p:nvPr>
            <p:ph type="title"/>
          </p:nvPr>
        </p:nvSpPr>
        <p:spPr/>
        <p:txBody>
          <a:bodyPr/>
          <a:lstStyle/>
          <a:p>
            <a:pPr algn="ctr"/>
            <a:r>
              <a:rPr lang="it-IT" b="1" dirty="0"/>
              <a:t>Trattamento Pensionistico</a:t>
            </a:r>
            <a:endParaRPr lang="it-IT" dirty="0"/>
          </a:p>
        </p:txBody>
      </p:sp>
      <p:sp>
        <p:nvSpPr>
          <p:cNvPr id="3" name="Segnaposto contenuto 2">
            <a:extLst>
              <a:ext uri="{FF2B5EF4-FFF2-40B4-BE49-F238E27FC236}">
                <a16:creationId xmlns:a16="http://schemas.microsoft.com/office/drawing/2014/main" id="{61F91C79-1506-485A-F8EE-3350DB89629C}"/>
              </a:ext>
            </a:extLst>
          </p:cNvPr>
          <p:cNvSpPr>
            <a:spLocks noGrp="1"/>
          </p:cNvSpPr>
          <p:nvPr>
            <p:ph idx="1"/>
          </p:nvPr>
        </p:nvSpPr>
        <p:spPr/>
        <p:txBody>
          <a:bodyPr>
            <a:normAutofit/>
          </a:bodyPr>
          <a:lstStyle/>
          <a:p>
            <a:pPr marL="0" indent="0">
              <a:buNone/>
            </a:pPr>
            <a:r>
              <a:rPr lang="it-IT" sz="2400" b="1" dirty="0">
                <a:effectLst/>
                <a:latin typeface="Times New Roman" panose="02020603050405020304" pitchFamily="18" charset="0"/>
                <a:ea typeface="Arial" panose="020B0604020202020204" pitchFamily="34" charset="0"/>
              </a:rPr>
              <a:t>I lavoratori sportivi subordinati</a:t>
            </a:r>
            <a:r>
              <a:rPr lang="it-IT" sz="2400" dirty="0">
                <a:effectLst/>
                <a:latin typeface="Times New Roman" panose="02020603050405020304" pitchFamily="18" charset="0"/>
                <a:ea typeface="Arial" panose="020B0604020202020204" pitchFamily="34" charset="0"/>
              </a:rPr>
              <a:t>, a prescindere dal settore professionistico o dilettantistico in cui prestano attività, sono iscritti al Fondo Pensione Sportivi Professionisti gestito dall'INPS, che assumerà la denominazione di Fondo Pensione dei Lavoratori Sportivi.</a:t>
            </a:r>
          </a:p>
          <a:p>
            <a:pPr marL="0" indent="0">
              <a:buNone/>
            </a:pPr>
            <a:r>
              <a:rPr lang="it-IT" sz="2400" dirty="0">
                <a:latin typeface="Times New Roman" panose="02020603050405020304" pitchFamily="18" charset="0"/>
              </a:rPr>
              <a:t>Aliquota previdenziale del 34,28% fino ad € 105.014,00 di cui il 9,19% a carico del dipendente. E’ prevista una aliquota aggiuntiva dell’1% a carico del lavoratore che si applica sulla parte di retribuzione annua eccedente, per l’anno 2022, l’importo di € 48.279,00</a:t>
            </a:r>
          </a:p>
          <a:p>
            <a:pPr marL="0" indent="0">
              <a:buNone/>
            </a:pPr>
            <a:r>
              <a:rPr lang="it-IT" sz="2400" dirty="0">
                <a:latin typeface="Times New Roman" panose="02020603050405020304" pitchFamily="18" charset="0"/>
              </a:rPr>
              <a:t>Inoltre  è dovuto nella misura del 3,1% (di cui l’1% a carico del datore di lavoro e il 2,1% a carico del lavoratore) sulla parte di retribuzione annua eccedente l’importo di € 105.014,00 e fino all’importo annuo di € 765.552,00.</a:t>
            </a:r>
          </a:p>
        </p:txBody>
      </p:sp>
    </p:spTree>
    <p:extLst>
      <p:ext uri="{BB962C8B-B14F-4D97-AF65-F5344CB8AC3E}">
        <p14:creationId xmlns:p14="http://schemas.microsoft.com/office/powerpoint/2010/main" val="2526084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92E4ABE-1454-8CFD-3A67-C29F44018310}"/>
              </a:ext>
            </a:extLst>
          </p:cNvPr>
          <p:cNvSpPr>
            <a:spLocks noGrp="1"/>
          </p:cNvSpPr>
          <p:nvPr>
            <p:ph type="title"/>
          </p:nvPr>
        </p:nvSpPr>
        <p:spPr/>
        <p:txBody>
          <a:bodyPr/>
          <a:lstStyle/>
          <a:p>
            <a:pPr algn="ctr"/>
            <a:r>
              <a:rPr lang="it-IT" b="1" dirty="0"/>
              <a:t>Trattamento Pensionistico</a:t>
            </a:r>
            <a:endParaRPr lang="it-IT" dirty="0"/>
          </a:p>
        </p:txBody>
      </p:sp>
      <p:sp>
        <p:nvSpPr>
          <p:cNvPr id="3" name="Segnaposto contenuto 2">
            <a:extLst>
              <a:ext uri="{FF2B5EF4-FFF2-40B4-BE49-F238E27FC236}">
                <a16:creationId xmlns:a16="http://schemas.microsoft.com/office/drawing/2014/main" id="{89C630F3-719A-E18E-76AA-9B57B3B3AAAC}"/>
              </a:ext>
            </a:extLst>
          </p:cNvPr>
          <p:cNvSpPr>
            <a:spLocks noGrp="1"/>
          </p:cNvSpPr>
          <p:nvPr>
            <p:ph idx="1"/>
          </p:nvPr>
        </p:nvSpPr>
        <p:spPr/>
        <p:txBody>
          <a:bodyPr/>
          <a:lstStyle/>
          <a:p>
            <a:pPr algn="just"/>
            <a:r>
              <a:rPr lang="it-IT" sz="2400" b="1" dirty="0">
                <a:latin typeface="Times New Roman" panose="02020603050405020304" pitchFamily="18" charset="0"/>
              </a:rPr>
              <a:t>Nell’area del dilettantismo </a:t>
            </a:r>
            <a:r>
              <a:rPr lang="it-IT" sz="2400" dirty="0">
                <a:latin typeface="Times New Roman" panose="02020603050405020304" pitchFamily="18" charset="0"/>
              </a:rPr>
              <a:t>i lavoratori sportivi, titolari di </a:t>
            </a:r>
            <a:r>
              <a:rPr lang="it-IT" sz="2400" b="1" dirty="0">
                <a:latin typeface="Times New Roman" panose="02020603050405020304" pitchFamily="18" charset="0"/>
              </a:rPr>
              <a:t>contratti di collaborazione coordinata e continuativa o che svolgono prestazioni autonome</a:t>
            </a:r>
            <a:r>
              <a:rPr lang="it-IT" sz="2400" dirty="0">
                <a:latin typeface="Times New Roman" panose="02020603050405020304" pitchFamily="18" charset="0"/>
              </a:rPr>
              <a:t>, hanno diritto all'assicurazione previdenziale e assistenziale. A tal fine essi sono iscritti alla Gestione separata INPS di cui all'</a:t>
            </a:r>
            <a:r>
              <a:rPr lang="it-IT" sz="2400" dirty="0">
                <a:latin typeface="Times New Roman" panose="02020603050405020304" pitchFamily="18" charset="0"/>
                <a:hlinkClick r:id="rId2">
                  <a:extLst>
                    <a:ext uri="{A12FA001-AC4F-418D-AE19-62706E023703}">
                      <ahyp:hlinkClr xmlns:ahyp="http://schemas.microsoft.com/office/drawing/2018/hyperlinkcolor" val="tx"/>
                    </a:ext>
                  </a:extLst>
                </a:hlinkClick>
              </a:rPr>
              <a:t>articolo 2, comma 26, della legge 8 agosto 1995, n. 335</a:t>
            </a:r>
            <a:r>
              <a:rPr lang="it-IT" sz="2400" dirty="0">
                <a:latin typeface="Times New Roman" panose="02020603050405020304" pitchFamily="18" charset="0"/>
              </a:rPr>
              <a:t>, e della quale si applicano le relative norme.</a:t>
            </a:r>
          </a:p>
          <a:p>
            <a:pPr algn="just"/>
            <a:r>
              <a:rPr lang="it-IT" sz="2400" dirty="0">
                <a:latin typeface="Times New Roman" panose="02020603050405020304" pitchFamily="18" charset="0"/>
              </a:rPr>
              <a:t>E’ prevista l’applicazione di due aliquote:</a:t>
            </a:r>
          </a:p>
          <a:p>
            <a:pPr marL="0" indent="0" algn="just">
              <a:buNone/>
            </a:pPr>
            <a:r>
              <a:rPr lang="it-IT" sz="2400" dirty="0">
                <a:latin typeface="Times New Roman" panose="02020603050405020304" pitchFamily="18" charset="0"/>
              </a:rPr>
              <a:t> </a:t>
            </a:r>
          </a:p>
          <a:p>
            <a:pPr marL="0" indent="0" algn="just">
              <a:buNone/>
            </a:pPr>
            <a:endParaRPr lang="it-IT" sz="2400" dirty="0">
              <a:latin typeface="Times New Roman" panose="02020603050405020304" pitchFamily="18" charset="0"/>
            </a:endParaRPr>
          </a:p>
        </p:txBody>
      </p:sp>
      <p:sp>
        <p:nvSpPr>
          <p:cNvPr id="4" name="Ovale 3">
            <a:extLst>
              <a:ext uri="{FF2B5EF4-FFF2-40B4-BE49-F238E27FC236}">
                <a16:creationId xmlns:a16="http://schemas.microsoft.com/office/drawing/2014/main" id="{FA3BB8AE-5C39-BC1B-ACC8-FBE7C2D947B8}"/>
              </a:ext>
            </a:extLst>
          </p:cNvPr>
          <p:cNvSpPr/>
          <p:nvPr/>
        </p:nvSpPr>
        <p:spPr>
          <a:xfrm>
            <a:off x="1743342" y="4358355"/>
            <a:ext cx="8323604" cy="1093862"/>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it-IT" sz="2400" dirty="0">
                <a:solidFill>
                  <a:schemeClr val="tx1"/>
                </a:solidFill>
              </a:rPr>
              <a:t>Il 25% oltre all’aliquota aggiuntiva assistenziale attualmente del 2,03% </a:t>
            </a:r>
          </a:p>
        </p:txBody>
      </p:sp>
    </p:spTree>
    <p:extLst>
      <p:ext uri="{BB962C8B-B14F-4D97-AF65-F5344CB8AC3E}">
        <p14:creationId xmlns:p14="http://schemas.microsoft.com/office/powerpoint/2010/main" val="6930522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37A5C6E-B579-0FD5-9281-36F9CFE70C6D}"/>
              </a:ext>
            </a:extLst>
          </p:cNvPr>
          <p:cNvSpPr>
            <a:spLocks noGrp="1"/>
          </p:cNvSpPr>
          <p:nvPr>
            <p:ph type="title"/>
          </p:nvPr>
        </p:nvSpPr>
        <p:spPr/>
        <p:txBody>
          <a:bodyPr/>
          <a:lstStyle/>
          <a:p>
            <a:pPr algn="ctr"/>
            <a:r>
              <a:rPr lang="it-IT" b="1" dirty="0"/>
              <a:t>Trattamento Pensionistico</a:t>
            </a:r>
            <a:endParaRPr lang="it-IT" dirty="0"/>
          </a:p>
        </p:txBody>
      </p:sp>
      <p:sp>
        <p:nvSpPr>
          <p:cNvPr id="3" name="Segnaposto contenuto 2">
            <a:extLst>
              <a:ext uri="{FF2B5EF4-FFF2-40B4-BE49-F238E27FC236}">
                <a16:creationId xmlns:a16="http://schemas.microsoft.com/office/drawing/2014/main" id="{04200B0C-95C5-06F3-12F2-1645087C7549}"/>
              </a:ext>
            </a:extLst>
          </p:cNvPr>
          <p:cNvSpPr>
            <a:spLocks noGrp="1"/>
          </p:cNvSpPr>
          <p:nvPr>
            <p:ph idx="1"/>
          </p:nvPr>
        </p:nvSpPr>
        <p:spPr/>
        <p:txBody>
          <a:bodyPr>
            <a:normAutofit fontScale="92500"/>
          </a:bodyPr>
          <a:lstStyle/>
          <a:p>
            <a:pPr marL="0" indent="0" algn="just">
              <a:buNone/>
            </a:pPr>
            <a:r>
              <a:rPr lang="it-IT" dirty="0"/>
              <a:t>L’applicazione dei contributi previdenziali è prevista per i compensi superiori ad € 5.000,00 e fino ad un massimale, attualmente di 105.014,00. </a:t>
            </a:r>
          </a:p>
          <a:p>
            <a:pPr marL="0" indent="0" algn="just">
              <a:buNone/>
            </a:pPr>
            <a:r>
              <a:rPr lang="it-IT" dirty="0"/>
              <a:t>Per i primi cinque anni dalla entrata in vigore del decreto legislativo 36/2021 e del relativo correttivo, la base imponibile su cui calcolare la parte previdenziale è ridotta del 50%, mentre, per la parte assistenziale, attualmente del 2,03%, si calcola integralmente sulla parte eccedente € 5.000,00.  1/3 è carico del percipiente ed i 2/3 a carico del committente. </a:t>
            </a:r>
          </a:p>
          <a:p>
            <a:pPr marL="0" indent="0" algn="just">
              <a:buNone/>
            </a:pPr>
            <a:r>
              <a:rPr lang="it-IT" b="1" dirty="0"/>
              <a:t>Con il versamento del 2,03% alla Gestione separata Inps viene garantita la tutela relativa alla maternità, agli assegni per il nucleo familiare (assegno universale), degenza ospedaliera,  malattia e al congedo parentale;  Disoccupazione.</a:t>
            </a:r>
          </a:p>
        </p:txBody>
      </p:sp>
    </p:spTree>
    <p:extLst>
      <p:ext uri="{BB962C8B-B14F-4D97-AF65-F5344CB8AC3E}">
        <p14:creationId xmlns:p14="http://schemas.microsoft.com/office/powerpoint/2010/main" val="156963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452673" y="1028874"/>
            <a:ext cx="11514739" cy="646331"/>
          </a:xfrm>
          <a:prstGeom prst="rect">
            <a:avLst/>
          </a:prstGeom>
          <a:noFill/>
        </p:spPr>
        <p:txBody>
          <a:bodyPr wrap="square" rtlCol="0">
            <a:spAutoFit/>
          </a:bodyPr>
          <a:lstStyle/>
          <a:p>
            <a:pPr algn="ctr">
              <a:spcAft>
                <a:spcPts val="900"/>
              </a:spcAft>
            </a:pPr>
            <a:r>
              <a:rPr lang="it-IT" sz="3600" dirty="0">
                <a:solidFill>
                  <a:srgbClr val="FF0000"/>
                </a:solidFill>
              </a:rPr>
              <a:t>  </a:t>
            </a:r>
            <a:r>
              <a:rPr lang="it-IT" sz="3600" dirty="0"/>
              <a:t>LEGGE 8 agosto 2019 , n. 86</a:t>
            </a:r>
            <a:endParaRPr lang="it-IT" sz="3600" dirty="0">
              <a:latin typeface="Montserrat" pitchFamily="2" charset="77"/>
            </a:endParaRPr>
          </a:p>
        </p:txBody>
      </p:sp>
      <p:sp>
        <p:nvSpPr>
          <p:cNvPr id="2" name="Segnaposto numero diapositiva 1"/>
          <p:cNvSpPr>
            <a:spLocks noGrp="1"/>
          </p:cNvSpPr>
          <p:nvPr>
            <p:ph type="sldNum" sz="quarter" idx="12"/>
          </p:nvPr>
        </p:nvSpPr>
        <p:spPr/>
        <p:txBody>
          <a:bodyPr/>
          <a:lstStyle/>
          <a:p>
            <a:fld id="{B9FFCEAD-F6B8-1448-B776-A4148F5BC9C9}" type="slidenum">
              <a:rPr lang="it-IT" smtClean="0"/>
              <a:t>3</a:t>
            </a:fld>
            <a:endParaRPr lang="it-IT"/>
          </a:p>
        </p:txBody>
      </p:sp>
      <p:sp>
        <p:nvSpPr>
          <p:cNvPr id="9" name="Rettangolo 8">
            <a:extLst>
              <a:ext uri="{FF2B5EF4-FFF2-40B4-BE49-F238E27FC236}">
                <a16:creationId xmlns:a16="http://schemas.microsoft.com/office/drawing/2014/main" id="{C72C0AED-EB36-E44C-B354-4638C4536E3A}"/>
              </a:ext>
            </a:extLst>
          </p:cNvPr>
          <p:cNvSpPr/>
          <p:nvPr/>
        </p:nvSpPr>
        <p:spPr>
          <a:xfrm>
            <a:off x="838200" y="2247051"/>
            <a:ext cx="11000789" cy="3162404"/>
          </a:xfrm>
          <a:prstGeom prst="rect">
            <a:avLst/>
          </a:prstGeom>
        </p:spPr>
        <p:txBody>
          <a:bodyPr wrap="square">
            <a:spAutoFit/>
          </a:bodyPr>
          <a:lstStyle/>
          <a:p>
            <a:pPr marL="457200" indent="-457200" algn="just">
              <a:spcAft>
                <a:spcPts val="900"/>
              </a:spcAft>
              <a:buAutoNum type="alphaLcParenR"/>
            </a:pPr>
            <a:r>
              <a:rPr lang="it-IT" sz="2400" dirty="0"/>
              <a:t>riconoscimento del carattere sociale e preventivo-sanitario </a:t>
            </a:r>
            <a:r>
              <a:rPr lang="it-IT" sz="2400" dirty="0" err="1"/>
              <a:t>dell'attivita'</a:t>
            </a:r>
            <a:r>
              <a:rPr lang="it-IT" sz="2400" dirty="0"/>
              <a:t> sportiva, quale strumento di miglioramento della </a:t>
            </a:r>
            <a:r>
              <a:rPr lang="it-IT" sz="2400" dirty="0" err="1"/>
              <a:t>qualita'</a:t>
            </a:r>
            <a:r>
              <a:rPr lang="it-IT" sz="2400" dirty="0"/>
              <a:t> della vita e della salute, </a:t>
            </a:r>
            <a:r>
              <a:rPr lang="it-IT" sz="2400" dirty="0" err="1"/>
              <a:t>nonche</a:t>
            </a:r>
            <a:r>
              <a:rPr lang="it-IT" sz="2400" dirty="0"/>
              <a:t>' quale mezzo di educazione e di sviluppo sociale; </a:t>
            </a:r>
          </a:p>
          <a:p>
            <a:pPr marL="457200" indent="-457200" algn="just">
              <a:spcAft>
                <a:spcPts val="900"/>
              </a:spcAft>
              <a:buAutoNum type="alphaLcParenR"/>
            </a:pPr>
            <a:r>
              <a:rPr lang="it-IT" sz="2400" dirty="0"/>
              <a:t>riconoscimento del principio della </a:t>
            </a:r>
            <a:r>
              <a:rPr lang="it-IT" sz="2400" dirty="0" err="1"/>
              <a:t>specificita'</a:t>
            </a:r>
            <a:r>
              <a:rPr lang="it-IT" sz="2400" dirty="0"/>
              <a:t> dello sport e del rapporto di lavoro sportivo come definito a livello nazionale e dell'Unione europea, </a:t>
            </a:r>
            <a:r>
              <a:rPr lang="it-IT" sz="2400" dirty="0" err="1"/>
              <a:t>nonche</a:t>
            </a:r>
            <a:r>
              <a:rPr lang="it-IT" sz="2400" dirty="0"/>
              <a:t>' del principio delle pari </a:t>
            </a:r>
            <a:r>
              <a:rPr lang="it-IT" sz="2400" dirty="0" err="1"/>
              <a:t>opportunita'</a:t>
            </a:r>
            <a:r>
              <a:rPr lang="it-IT" sz="2400" dirty="0"/>
              <a:t>, anche per le persone con </a:t>
            </a:r>
            <a:r>
              <a:rPr lang="it-IT" sz="2400" dirty="0" err="1"/>
              <a:t>disabilita'</a:t>
            </a:r>
            <a:r>
              <a:rPr lang="it-IT" sz="2400" dirty="0"/>
              <a:t>, nella pratica sportiva e nell'accesso al lavoro sportivo sia nel settore dilettantistico sia nel settore professionistico; </a:t>
            </a:r>
            <a:endParaRPr lang="it-IT" sz="2400" dirty="0">
              <a:solidFill>
                <a:srgbClr val="14274A"/>
              </a:solidFill>
              <a:latin typeface="Montserrat" pitchFamily="2" charset="77"/>
            </a:endParaRPr>
          </a:p>
        </p:txBody>
      </p:sp>
    </p:spTree>
    <p:extLst>
      <p:ext uri="{BB962C8B-B14F-4D97-AF65-F5344CB8AC3E}">
        <p14:creationId xmlns:p14="http://schemas.microsoft.com/office/powerpoint/2010/main" val="22905723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9D7B5FA-8299-B6EE-B180-E248F0071D81}"/>
              </a:ext>
            </a:extLst>
          </p:cNvPr>
          <p:cNvSpPr>
            <a:spLocks noGrp="1"/>
          </p:cNvSpPr>
          <p:nvPr>
            <p:ph type="title"/>
          </p:nvPr>
        </p:nvSpPr>
        <p:spPr/>
        <p:txBody>
          <a:bodyPr/>
          <a:lstStyle/>
          <a:p>
            <a:pPr algn="ctr"/>
            <a:r>
              <a:rPr lang="it-IT" b="1" dirty="0"/>
              <a:t>Trattamento Pensionistico</a:t>
            </a:r>
            <a:endParaRPr lang="it-IT" dirty="0"/>
          </a:p>
        </p:txBody>
      </p:sp>
      <p:sp>
        <p:nvSpPr>
          <p:cNvPr id="3" name="Segnaposto contenuto 2">
            <a:extLst>
              <a:ext uri="{FF2B5EF4-FFF2-40B4-BE49-F238E27FC236}">
                <a16:creationId xmlns:a16="http://schemas.microsoft.com/office/drawing/2014/main" id="{430C3B3E-E80D-124A-B455-0088FAD5676B}"/>
              </a:ext>
            </a:extLst>
          </p:cNvPr>
          <p:cNvSpPr>
            <a:spLocks noGrp="1"/>
          </p:cNvSpPr>
          <p:nvPr>
            <p:ph idx="1"/>
          </p:nvPr>
        </p:nvSpPr>
        <p:spPr/>
        <p:txBody>
          <a:bodyPr>
            <a:normAutofit lnSpcReduction="10000"/>
          </a:bodyPr>
          <a:lstStyle/>
          <a:p>
            <a:r>
              <a:rPr lang="it-IT" dirty="0"/>
              <a:t>Esempio:</a:t>
            </a:r>
          </a:p>
          <a:p>
            <a:pPr marL="0" indent="0">
              <a:buNone/>
            </a:pPr>
            <a:r>
              <a:rPr lang="it-IT" dirty="0"/>
              <a:t>Compenso complessivo € 20.000,00</a:t>
            </a:r>
          </a:p>
          <a:p>
            <a:pPr marL="0" indent="0">
              <a:buNone/>
            </a:pPr>
            <a:r>
              <a:rPr lang="it-IT" dirty="0"/>
              <a:t>Parte soggetta a contributo previdenziale € 15.000,00</a:t>
            </a:r>
          </a:p>
          <a:p>
            <a:pPr marL="0" indent="0">
              <a:buNone/>
            </a:pPr>
            <a:r>
              <a:rPr lang="it-IT" dirty="0"/>
              <a:t>Contributi previdenziali calcolati sul 50% della parte soggetta a contributi, ossia € 7.500,00 (15.000/2)</a:t>
            </a:r>
          </a:p>
          <a:p>
            <a:pPr marL="0" indent="0">
              <a:buNone/>
            </a:pPr>
            <a:r>
              <a:rPr lang="it-IT" dirty="0"/>
              <a:t>Contributi assistenziali calcolati su € 15.000,00</a:t>
            </a:r>
          </a:p>
          <a:p>
            <a:pPr marL="0" indent="0">
              <a:buNone/>
            </a:pPr>
            <a:r>
              <a:rPr lang="it-IT" dirty="0"/>
              <a:t>Contributi dovuti :  </a:t>
            </a:r>
          </a:p>
          <a:p>
            <a:pPr marL="0" indent="0">
              <a:buNone/>
            </a:pPr>
            <a:r>
              <a:rPr lang="it-IT" b="1" dirty="0"/>
              <a:t>Previdenziale</a:t>
            </a:r>
            <a:r>
              <a:rPr lang="it-IT" dirty="0"/>
              <a:t>       € 1.875,00 (€ 7.500,00 x 25%)</a:t>
            </a:r>
          </a:p>
          <a:p>
            <a:pPr marL="0" indent="0">
              <a:buNone/>
            </a:pPr>
            <a:r>
              <a:rPr lang="it-IT" b="1" dirty="0"/>
              <a:t>Assistenziale        </a:t>
            </a:r>
            <a:r>
              <a:rPr lang="it-IT" dirty="0"/>
              <a:t>€    304,50  ( € 15.000 x 2,03%)</a:t>
            </a:r>
            <a:endParaRPr lang="it-IT" b="1" dirty="0"/>
          </a:p>
        </p:txBody>
      </p:sp>
    </p:spTree>
    <p:extLst>
      <p:ext uri="{BB962C8B-B14F-4D97-AF65-F5344CB8AC3E}">
        <p14:creationId xmlns:p14="http://schemas.microsoft.com/office/powerpoint/2010/main" val="16847595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92E4ABE-1454-8CFD-3A67-C29F44018310}"/>
              </a:ext>
            </a:extLst>
          </p:cNvPr>
          <p:cNvSpPr>
            <a:spLocks noGrp="1"/>
          </p:cNvSpPr>
          <p:nvPr>
            <p:ph type="title"/>
          </p:nvPr>
        </p:nvSpPr>
        <p:spPr>
          <a:xfrm>
            <a:off x="1205669" y="288214"/>
            <a:ext cx="10515600" cy="1117570"/>
          </a:xfrm>
        </p:spPr>
        <p:txBody>
          <a:bodyPr/>
          <a:lstStyle/>
          <a:p>
            <a:pPr algn="ctr"/>
            <a:r>
              <a:rPr lang="it-IT" b="1" dirty="0"/>
              <a:t>Trattamento Pensionistico</a:t>
            </a:r>
            <a:endParaRPr lang="it-IT" dirty="0"/>
          </a:p>
        </p:txBody>
      </p:sp>
      <p:sp>
        <p:nvSpPr>
          <p:cNvPr id="3" name="Segnaposto contenuto 2">
            <a:extLst>
              <a:ext uri="{FF2B5EF4-FFF2-40B4-BE49-F238E27FC236}">
                <a16:creationId xmlns:a16="http://schemas.microsoft.com/office/drawing/2014/main" id="{89C630F3-719A-E18E-76AA-9B57B3B3AAAC}"/>
              </a:ext>
            </a:extLst>
          </p:cNvPr>
          <p:cNvSpPr>
            <a:spLocks noGrp="1"/>
          </p:cNvSpPr>
          <p:nvPr>
            <p:ph idx="1"/>
          </p:nvPr>
        </p:nvSpPr>
        <p:spPr>
          <a:xfrm>
            <a:off x="1026208" y="1405783"/>
            <a:ext cx="10515600" cy="4351338"/>
          </a:xfrm>
        </p:spPr>
        <p:txBody>
          <a:bodyPr>
            <a:normAutofit/>
          </a:bodyPr>
          <a:lstStyle/>
          <a:p>
            <a:pPr marL="0" indent="0" algn="just">
              <a:buNone/>
            </a:pPr>
            <a:r>
              <a:rPr lang="it-IT" sz="2400" b="1" dirty="0">
                <a:effectLst/>
                <a:latin typeface="Times New Roman" panose="02020603050405020304" pitchFamily="18" charset="0"/>
                <a:ea typeface="Arial" panose="020B0604020202020204" pitchFamily="34" charset="0"/>
              </a:rPr>
              <a:t>Per i collaboratori che risultino assicurati presso altre forme obbligatorie, l'aliquota contributiva pensionistica e la relativa aliquota contributiva per il computo delle prestazioni pensionistiche è stabilita in misura pari al 24%</a:t>
            </a:r>
            <a:endParaRPr lang="it-IT" sz="2400" b="1" dirty="0">
              <a:latin typeface="Times New Roman" panose="02020603050405020304" pitchFamily="18" charset="0"/>
            </a:endParaRPr>
          </a:p>
        </p:txBody>
      </p:sp>
      <p:sp>
        <p:nvSpPr>
          <p:cNvPr id="4" name="Ovale 3">
            <a:extLst>
              <a:ext uri="{FF2B5EF4-FFF2-40B4-BE49-F238E27FC236}">
                <a16:creationId xmlns:a16="http://schemas.microsoft.com/office/drawing/2014/main" id="{FA3BB8AE-5C39-BC1B-ACC8-FBE7C2D947B8}"/>
              </a:ext>
            </a:extLst>
          </p:cNvPr>
          <p:cNvSpPr/>
          <p:nvPr/>
        </p:nvSpPr>
        <p:spPr>
          <a:xfrm>
            <a:off x="1743342" y="2597921"/>
            <a:ext cx="8323604" cy="2170632"/>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it-IT" sz="2400" dirty="0">
                <a:solidFill>
                  <a:schemeClr val="tx1"/>
                </a:solidFill>
              </a:rPr>
              <a:t>Il 24%  senza aliquota aggiuntiva assistenziale  </a:t>
            </a:r>
          </a:p>
        </p:txBody>
      </p:sp>
    </p:spTree>
    <p:extLst>
      <p:ext uri="{BB962C8B-B14F-4D97-AF65-F5344CB8AC3E}">
        <p14:creationId xmlns:p14="http://schemas.microsoft.com/office/powerpoint/2010/main" val="14683400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9D7B5FA-8299-B6EE-B180-E248F0071D81}"/>
              </a:ext>
            </a:extLst>
          </p:cNvPr>
          <p:cNvSpPr>
            <a:spLocks noGrp="1"/>
          </p:cNvSpPr>
          <p:nvPr>
            <p:ph type="title"/>
          </p:nvPr>
        </p:nvSpPr>
        <p:spPr/>
        <p:txBody>
          <a:bodyPr/>
          <a:lstStyle/>
          <a:p>
            <a:pPr algn="ctr"/>
            <a:r>
              <a:rPr lang="it-IT" b="1" dirty="0"/>
              <a:t>Trattamento Pensionistico</a:t>
            </a:r>
            <a:endParaRPr lang="it-IT" dirty="0"/>
          </a:p>
        </p:txBody>
      </p:sp>
      <p:sp>
        <p:nvSpPr>
          <p:cNvPr id="3" name="Segnaposto contenuto 2">
            <a:extLst>
              <a:ext uri="{FF2B5EF4-FFF2-40B4-BE49-F238E27FC236}">
                <a16:creationId xmlns:a16="http://schemas.microsoft.com/office/drawing/2014/main" id="{430C3B3E-E80D-124A-B455-0088FAD5676B}"/>
              </a:ext>
            </a:extLst>
          </p:cNvPr>
          <p:cNvSpPr>
            <a:spLocks noGrp="1"/>
          </p:cNvSpPr>
          <p:nvPr>
            <p:ph idx="1"/>
          </p:nvPr>
        </p:nvSpPr>
        <p:spPr/>
        <p:txBody>
          <a:bodyPr>
            <a:normAutofit lnSpcReduction="10000"/>
          </a:bodyPr>
          <a:lstStyle/>
          <a:p>
            <a:r>
              <a:rPr lang="it-IT" dirty="0"/>
              <a:t>Esempio:</a:t>
            </a:r>
          </a:p>
          <a:p>
            <a:pPr marL="0" indent="0">
              <a:buNone/>
            </a:pPr>
            <a:r>
              <a:rPr lang="it-IT" dirty="0"/>
              <a:t>Compenso complessivo € 20.000,00</a:t>
            </a:r>
          </a:p>
          <a:p>
            <a:pPr marL="0" indent="0">
              <a:buNone/>
            </a:pPr>
            <a:r>
              <a:rPr lang="it-IT" dirty="0"/>
              <a:t>Parte soggetta a contributo previdenziale € 15.000,00</a:t>
            </a:r>
          </a:p>
          <a:p>
            <a:pPr marL="0" indent="0">
              <a:buNone/>
            </a:pPr>
            <a:r>
              <a:rPr lang="it-IT" dirty="0"/>
              <a:t>Contributi previdenziali calcolati sul 50% della parte soggetta a contributi, ossia € 7.500,00 (15.000/2)</a:t>
            </a:r>
          </a:p>
          <a:p>
            <a:pPr marL="0" indent="0">
              <a:buNone/>
            </a:pPr>
            <a:r>
              <a:rPr lang="it-IT" dirty="0"/>
              <a:t>Contributi assistenziali calcolati su € 15.000,00</a:t>
            </a:r>
          </a:p>
          <a:p>
            <a:pPr marL="0" indent="0">
              <a:buNone/>
            </a:pPr>
            <a:r>
              <a:rPr lang="it-IT" dirty="0"/>
              <a:t>Contributi dovuti :  </a:t>
            </a:r>
          </a:p>
          <a:p>
            <a:pPr marL="0" indent="0">
              <a:buNone/>
            </a:pPr>
            <a:r>
              <a:rPr lang="it-IT" b="1" dirty="0"/>
              <a:t>Previdenziale</a:t>
            </a:r>
            <a:r>
              <a:rPr lang="it-IT" dirty="0"/>
              <a:t>       € 1.800,00 (€ 7.500,00 x 24%)</a:t>
            </a:r>
          </a:p>
          <a:p>
            <a:pPr marL="0" indent="0">
              <a:buNone/>
            </a:pPr>
            <a:r>
              <a:rPr lang="it-IT" b="1" dirty="0"/>
              <a:t> </a:t>
            </a:r>
          </a:p>
        </p:txBody>
      </p:sp>
    </p:spTree>
    <p:extLst>
      <p:ext uri="{BB962C8B-B14F-4D97-AF65-F5344CB8AC3E}">
        <p14:creationId xmlns:p14="http://schemas.microsoft.com/office/powerpoint/2010/main" val="20363943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C0B30F-5B91-9A6F-2A2E-75428EB7B624}"/>
              </a:ext>
            </a:extLst>
          </p:cNvPr>
          <p:cNvSpPr>
            <a:spLocks noGrp="1"/>
          </p:cNvSpPr>
          <p:nvPr>
            <p:ph type="title"/>
          </p:nvPr>
        </p:nvSpPr>
        <p:spPr/>
        <p:txBody>
          <a:bodyPr/>
          <a:lstStyle/>
          <a:p>
            <a:pPr algn="ctr"/>
            <a:r>
              <a:rPr lang="it-IT" b="1" dirty="0"/>
              <a:t>Trattamento Pensionistico</a:t>
            </a:r>
            <a:endParaRPr lang="it-IT" dirty="0"/>
          </a:p>
        </p:txBody>
      </p:sp>
      <p:sp>
        <p:nvSpPr>
          <p:cNvPr id="3" name="Segnaposto contenuto 2">
            <a:extLst>
              <a:ext uri="{FF2B5EF4-FFF2-40B4-BE49-F238E27FC236}">
                <a16:creationId xmlns:a16="http://schemas.microsoft.com/office/drawing/2014/main" id="{B4576FB4-A62D-DA11-15F5-780A52A07C56}"/>
              </a:ext>
            </a:extLst>
          </p:cNvPr>
          <p:cNvSpPr>
            <a:spLocks noGrp="1"/>
          </p:cNvSpPr>
          <p:nvPr>
            <p:ph idx="1"/>
          </p:nvPr>
        </p:nvSpPr>
        <p:spPr/>
        <p:txBody>
          <a:bodyPr>
            <a:normAutofit fontScale="92500" lnSpcReduction="10000"/>
          </a:bodyPr>
          <a:lstStyle/>
          <a:p>
            <a:r>
              <a:rPr lang="it-IT" dirty="0"/>
              <a:t>Il medesimo trattamento previdenziale è previsto per i titolari di partita Iva (prestazioni autonome) che svolgono la loro attività nell’ambito dilettantistico. </a:t>
            </a:r>
          </a:p>
          <a:p>
            <a:pPr algn="just"/>
            <a:r>
              <a:rPr lang="it-IT" dirty="0"/>
              <a:t>Le figure degli istruttori presso impianti e circoli sportivi di qualsiasi genere, dei direttori tecnici, e degli istruttori presso società sportive di cui ai punti n. 20 e </a:t>
            </a:r>
            <a:r>
              <a:rPr lang="it-IT" dirty="0">
                <a:hlinkClick r:id="rId2">
                  <a:extLst>
                    <a:ext uri="{A12FA001-AC4F-418D-AE19-62706E023703}">
                      <ahyp:hlinkClr xmlns:ahyp="http://schemas.microsoft.com/office/drawing/2018/hyperlinkcolor" val="tx"/>
                    </a:ext>
                  </a:extLst>
                </a:hlinkClick>
              </a:rPr>
              <a:t>n. 22 del decreto ministeriale 15 marzo 2005</a:t>
            </a:r>
            <a:r>
              <a:rPr lang="it-IT" dirty="0"/>
              <a:t> del Ministro del lavoro e delle politiche sociali, a partire dall'entrata in vigore del decreto legislativo 36, hanno diritto all'assicurazione previdenziale e assistenziale, sulla base del relativo rapporto di lavoro, secondo quanto previsto dal decreto. Le stesse figure professionali già iscritte presso il Fondo pensioni per i lavoratori dello spettacolo hanno diritto di optare, entro sei mesi dall'entrata in vigore del decreto legislativo 36, per il mantenimento del regime previdenziale già in godimento.</a:t>
            </a:r>
          </a:p>
          <a:p>
            <a:endParaRPr lang="it-IT" dirty="0"/>
          </a:p>
        </p:txBody>
      </p:sp>
    </p:spTree>
    <p:extLst>
      <p:ext uri="{BB962C8B-B14F-4D97-AF65-F5344CB8AC3E}">
        <p14:creationId xmlns:p14="http://schemas.microsoft.com/office/powerpoint/2010/main" val="40879521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563B20-1873-47F1-0C5A-D9C0A41B8C91}"/>
              </a:ext>
            </a:extLst>
          </p:cNvPr>
          <p:cNvSpPr>
            <a:spLocks noGrp="1"/>
          </p:cNvSpPr>
          <p:nvPr>
            <p:ph type="title"/>
          </p:nvPr>
        </p:nvSpPr>
        <p:spPr/>
        <p:txBody>
          <a:bodyPr/>
          <a:lstStyle/>
          <a:p>
            <a:pPr algn="ctr"/>
            <a:r>
              <a:rPr lang="it-IT" b="1" dirty="0"/>
              <a:t>Trattamento Tributario</a:t>
            </a:r>
            <a:endParaRPr lang="it-IT" dirty="0"/>
          </a:p>
        </p:txBody>
      </p:sp>
      <p:sp>
        <p:nvSpPr>
          <p:cNvPr id="3" name="Segnaposto contenuto 2">
            <a:extLst>
              <a:ext uri="{FF2B5EF4-FFF2-40B4-BE49-F238E27FC236}">
                <a16:creationId xmlns:a16="http://schemas.microsoft.com/office/drawing/2014/main" id="{25B7FC98-B2BB-08BA-E1AB-8AFB2CE2C729}"/>
              </a:ext>
            </a:extLst>
          </p:cNvPr>
          <p:cNvSpPr>
            <a:spLocks noGrp="1"/>
          </p:cNvSpPr>
          <p:nvPr>
            <p:ph idx="1"/>
          </p:nvPr>
        </p:nvSpPr>
        <p:spPr/>
        <p:txBody>
          <a:bodyPr/>
          <a:lstStyle/>
          <a:p>
            <a:pPr marL="0" indent="0" algn="just">
              <a:buNone/>
            </a:pPr>
            <a:r>
              <a:rPr lang="it-IT" sz="2600" i="1" dirty="0"/>
              <a:t>I compensi di lavoro sportivo nell’area del dilettantismo non costituiscono base imponibile ai fini fiscali fino all’importo complessivo annuo di euro 15.000,00. Qualora l’ammontare complessivo dei suddetti compensi superi il limite di euro 15.000,00, esso concorre a formare il reddito del percipiente solo per la parte eccedente tale importo.</a:t>
            </a:r>
          </a:p>
          <a:p>
            <a:pPr marL="0" indent="0" algn="just">
              <a:buNone/>
            </a:pPr>
            <a:endParaRPr lang="it-IT" sz="2600" i="1" dirty="0"/>
          </a:p>
          <a:p>
            <a:pPr marL="0" indent="0" algn="just">
              <a:buNone/>
            </a:pPr>
            <a:r>
              <a:rPr lang="it-IT" sz="2600" dirty="0"/>
              <a:t>All’atto del pagamento il lavoratore sportivo rilascia al committente autocertificazione attestante l’ammontare dei compensi percepiti per le prestazioni sportive dilettantistiche rese nell’anno solare.</a:t>
            </a:r>
          </a:p>
          <a:p>
            <a:pPr marL="0" indent="0">
              <a:buNone/>
            </a:pPr>
            <a:endParaRPr lang="it-IT" dirty="0"/>
          </a:p>
        </p:txBody>
      </p:sp>
    </p:spTree>
    <p:extLst>
      <p:ext uri="{BB962C8B-B14F-4D97-AF65-F5344CB8AC3E}">
        <p14:creationId xmlns:p14="http://schemas.microsoft.com/office/powerpoint/2010/main" val="20296646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563B20-1873-47F1-0C5A-D9C0A41B8C91}"/>
              </a:ext>
            </a:extLst>
          </p:cNvPr>
          <p:cNvSpPr>
            <a:spLocks noGrp="1"/>
          </p:cNvSpPr>
          <p:nvPr>
            <p:ph type="title"/>
          </p:nvPr>
        </p:nvSpPr>
        <p:spPr/>
        <p:txBody>
          <a:bodyPr/>
          <a:lstStyle/>
          <a:p>
            <a:pPr algn="ctr"/>
            <a:r>
              <a:rPr lang="it-IT" b="1" dirty="0"/>
              <a:t>Trattamento Tributario</a:t>
            </a:r>
            <a:endParaRPr lang="it-IT" dirty="0"/>
          </a:p>
        </p:txBody>
      </p:sp>
      <p:sp>
        <p:nvSpPr>
          <p:cNvPr id="3" name="Segnaposto contenuto 2">
            <a:extLst>
              <a:ext uri="{FF2B5EF4-FFF2-40B4-BE49-F238E27FC236}">
                <a16:creationId xmlns:a16="http://schemas.microsoft.com/office/drawing/2014/main" id="{25B7FC98-B2BB-08BA-E1AB-8AFB2CE2C729}"/>
              </a:ext>
            </a:extLst>
          </p:cNvPr>
          <p:cNvSpPr>
            <a:spLocks noGrp="1"/>
          </p:cNvSpPr>
          <p:nvPr>
            <p:ph idx="1"/>
          </p:nvPr>
        </p:nvSpPr>
        <p:spPr/>
        <p:txBody>
          <a:bodyPr>
            <a:normAutofit fontScale="92500"/>
          </a:bodyPr>
          <a:lstStyle/>
          <a:p>
            <a:pPr marL="0" indent="0" algn="just">
              <a:buNone/>
            </a:pPr>
            <a:endParaRPr lang="it-IT" sz="2600" dirty="0"/>
          </a:p>
          <a:p>
            <a:pPr marL="0" indent="0" algn="just">
              <a:buNone/>
            </a:pPr>
            <a:r>
              <a:rPr lang="it-IT" sz="2600" dirty="0"/>
              <a:t>Pertanto,</a:t>
            </a:r>
            <a:r>
              <a:rPr lang="it-IT" sz="2600" i="1" dirty="0"/>
              <a:t> </a:t>
            </a:r>
            <a:r>
              <a:rPr lang="it-IT" sz="2600" dirty="0"/>
              <a:t>l’attuale limite di non imponibilità di € 10.000,00, previsto nell’art. 69 del TUIR, è con il correttivo di € 15.000,00. </a:t>
            </a:r>
          </a:p>
          <a:p>
            <a:pPr marL="0" indent="0" algn="just">
              <a:buNone/>
            </a:pPr>
            <a:endParaRPr lang="it-IT" sz="2600" dirty="0"/>
          </a:p>
          <a:p>
            <a:pPr marL="0" indent="0" algn="just">
              <a:buNone/>
            </a:pPr>
            <a:r>
              <a:rPr lang="it-IT" sz="2600" dirty="0"/>
              <a:t>E’ importante evidenziare che i compensi erogati per il lavoro sportivo nell’ambito del dilettantismo, non sono, come gli attuali compensi sportivi, inseriti nei </a:t>
            </a:r>
            <a:r>
              <a:rPr lang="it-IT" sz="2600" i="1" dirty="0"/>
              <a:t>«redditi diversi» </a:t>
            </a:r>
            <a:r>
              <a:rPr lang="it-IT" sz="2600" dirty="0"/>
              <a:t>, ma, per le collaborazioni coordinate e continuative rappresentano «</a:t>
            </a:r>
            <a:r>
              <a:rPr lang="it-IT" sz="2600" i="1" dirty="0"/>
              <a:t>redditi assimilati al lavoro dipendente</a:t>
            </a:r>
            <a:r>
              <a:rPr lang="it-IT" sz="2600" dirty="0"/>
              <a:t>», mentre, per quanto concerne i titolari di partita Iva, restano tra i «</a:t>
            </a:r>
            <a:r>
              <a:rPr lang="it-IT" sz="2600" i="1" dirty="0"/>
              <a:t>redditi di lavoro autonomo</a:t>
            </a:r>
            <a:r>
              <a:rPr lang="it-IT" sz="2600" dirty="0"/>
              <a:t>». </a:t>
            </a:r>
          </a:p>
          <a:p>
            <a:pPr marL="0" indent="0" algn="just">
              <a:buNone/>
            </a:pPr>
            <a:endParaRPr lang="it-IT" sz="2600" dirty="0"/>
          </a:p>
          <a:p>
            <a:pPr marL="0" indent="0" algn="just">
              <a:buNone/>
            </a:pPr>
            <a:r>
              <a:rPr lang="it-IT" sz="2600" dirty="0"/>
              <a:t> </a:t>
            </a:r>
          </a:p>
          <a:p>
            <a:pPr marL="0" indent="0">
              <a:buNone/>
            </a:pPr>
            <a:endParaRPr lang="it-IT" dirty="0"/>
          </a:p>
        </p:txBody>
      </p:sp>
    </p:spTree>
    <p:extLst>
      <p:ext uri="{BB962C8B-B14F-4D97-AF65-F5344CB8AC3E}">
        <p14:creationId xmlns:p14="http://schemas.microsoft.com/office/powerpoint/2010/main" val="20353838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DBD3C41-596A-C9D9-1C7D-03605885BDFE}"/>
              </a:ext>
            </a:extLst>
          </p:cNvPr>
          <p:cNvSpPr>
            <a:spLocks noGrp="1"/>
          </p:cNvSpPr>
          <p:nvPr>
            <p:ph type="title"/>
          </p:nvPr>
        </p:nvSpPr>
        <p:spPr/>
        <p:txBody>
          <a:bodyPr/>
          <a:lstStyle/>
          <a:p>
            <a:pPr algn="ctr"/>
            <a:r>
              <a:rPr lang="it-IT" b="1" dirty="0"/>
              <a:t>Trattamento Tributario</a:t>
            </a:r>
            <a:endParaRPr lang="it-IT" dirty="0"/>
          </a:p>
        </p:txBody>
      </p:sp>
      <p:sp>
        <p:nvSpPr>
          <p:cNvPr id="3" name="Segnaposto contenuto 2">
            <a:extLst>
              <a:ext uri="{FF2B5EF4-FFF2-40B4-BE49-F238E27FC236}">
                <a16:creationId xmlns:a16="http://schemas.microsoft.com/office/drawing/2014/main" id="{D9217C3D-236D-7F5A-A193-A6E052541C88}"/>
              </a:ext>
            </a:extLst>
          </p:cNvPr>
          <p:cNvSpPr>
            <a:spLocks noGrp="1"/>
          </p:cNvSpPr>
          <p:nvPr>
            <p:ph idx="1"/>
          </p:nvPr>
        </p:nvSpPr>
        <p:spPr/>
        <p:txBody>
          <a:bodyPr/>
          <a:lstStyle/>
          <a:p>
            <a:pPr algn="just"/>
            <a:r>
              <a:rPr lang="it-IT" dirty="0"/>
              <a:t>Le somme versate ai propri tesserati in qualità di Atleti o Tecnici che operano all’ambito dilettantistico dal CONI, CIP, Federazioni Sportive Nazionali, Discipline Sportive Associate, Enti di Promozione Sportiva, associazioni e società sportive dilettantistiche, a titolo di premio per i risultati ottenuti nelle </a:t>
            </a:r>
            <a:r>
              <a:rPr lang="it-IT" b="1" dirty="0"/>
              <a:t>competizioni sportive, anche a titolo di convocazione a raduni, partecipazione quali componenti delle squadre nazionali di disciplina nelle manifestazioni nazionali o internazionali, </a:t>
            </a:r>
            <a:r>
              <a:rPr lang="it-IT" dirty="0"/>
              <a:t>sono soggette ad una </a:t>
            </a:r>
            <a:r>
              <a:rPr lang="it-IT" b="1" dirty="0"/>
              <a:t>ritenuta del 20% a titolo d’imposta, con facoltà di rivalsa</a:t>
            </a:r>
            <a:r>
              <a:rPr lang="it-IT" dirty="0"/>
              <a:t>, ai sensi </a:t>
            </a:r>
            <a:r>
              <a:rPr lang="it-IT" b="1" dirty="0"/>
              <a:t> </a:t>
            </a:r>
            <a:r>
              <a:rPr lang="it-IT" dirty="0"/>
              <a:t>e per gli effetti dell’articolo 30, secondo comma, decreto del Presidente della Repubblica 29 settembre 1973 n. 600.</a:t>
            </a:r>
          </a:p>
        </p:txBody>
      </p:sp>
    </p:spTree>
    <p:extLst>
      <p:ext uri="{BB962C8B-B14F-4D97-AF65-F5344CB8AC3E}">
        <p14:creationId xmlns:p14="http://schemas.microsoft.com/office/powerpoint/2010/main" val="24145958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0EFB3AC-C3F0-D910-6941-CAF551E92C55}"/>
              </a:ext>
            </a:extLst>
          </p:cNvPr>
          <p:cNvSpPr>
            <a:spLocks noGrp="1"/>
          </p:cNvSpPr>
          <p:nvPr>
            <p:ph type="title"/>
          </p:nvPr>
        </p:nvSpPr>
        <p:spPr/>
        <p:txBody>
          <a:bodyPr/>
          <a:lstStyle/>
          <a:p>
            <a:pPr algn="ctr"/>
            <a:r>
              <a:rPr lang="it-IT" b="1" dirty="0"/>
              <a:t>Trattamento Tributario</a:t>
            </a:r>
            <a:endParaRPr lang="it-IT" dirty="0"/>
          </a:p>
        </p:txBody>
      </p:sp>
      <p:sp>
        <p:nvSpPr>
          <p:cNvPr id="3" name="Segnaposto contenuto 2">
            <a:extLst>
              <a:ext uri="{FF2B5EF4-FFF2-40B4-BE49-F238E27FC236}">
                <a16:creationId xmlns:a16="http://schemas.microsoft.com/office/drawing/2014/main" id="{CBC8C906-3FE9-75D9-E770-E289275AF0B6}"/>
              </a:ext>
            </a:extLst>
          </p:cNvPr>
          <p:cNvSpPr>
            <a:spLocks noGrp="1"/>
          </p:cNvSpPr>
          <p:nvPr>
            <p:ph idx="1"/>
          </p:nvPr>
        </p:nvSpPr>
        <p:spPr/>
        <p:txBody>
          <a:bodyPr/>
          <a:lstStyle/>
          <a:p>
            <a:pPr algn="just"/>
            <a:r>
              <a:rPr lang="it-IT" dirty="0"/>
              <a:t>Nell’ambito del </a:t>
            </a:r>
            <a:r>
              <a:rPr lang="it-IT" b="1" dirty="0"/>
              <a:t>settore professionistico, </a:t>
            </a:r>
            <a:r>
              <a:rPr lang="it-IT" dirty="0"/>
              <a:t>al fine di sostenere il graduale inserimento degli atleti e delle atlete di età inferiore a 23 anni, le retribuzioni a loro riconosciute, al fine del calcolo delle imposte dirette, non costituiscono reddito per il percipiente fino ad un importo di € 15.000,00. Il predetto importo non contribuisce al calcolo della base imponibile e delle detrazioni da lavoro dipendente.</a:t>
            </a:r>
          </a:p>
          <a:p>
            <a:pPr algn="just"/>
            <a:r>
              <a:rPr lang="it-IT" dirty="0"/>
              <a:t>Per gli sport di squadra, la suddetta agevolazione si applica alle società professionistiche che nella stagione sportiva precedente non hanno superato un fatturato di € 5.000.000,00.</a:t>
            </a:r>
          </a:p>
        </p:txBody>
      </p:sp>
    </p:spTree>
    <p:extLst>
      <p:ext uri="{BB962C8B-B14F-4D97-AF65-F5344CB8AC3E}">
        <p14:creationId xmlns:p14="http://schemas.microsoft.com/office/powerpoint/2010/main" val="28318755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14FFCBE-B7A9-A4BC-269B-E33B4036FE01}"/>
              </a:ext>
            </a:extLst>
          </p:cNvPr>
          <p:cNvSpPr>
            <a:spLocks noGrp="1"/>
          </p:cNvSpPr>
          <p:nvPr>
            <p:ph type="title"/>
          </p:nvPr>
        </p:nvSpPr>
        <p:spPr/>
        <p:txBody>
          <a:bodyPr/>
          <a:lstStyle/>
          <a:p>
            <a:pPr algn="ctr"/>
            <a:r>
              <a:rPr lang="it-IT" b="1" dirty="0"/>
              <a:t>Effetti della Riforma in termini economici</a:t>
            </a:r>
          </a:p>
        </p:txBody>
      </p:sp>
      <p:sp>
        <p:nvSpPr>
          <p:cNvPr id="3" name="Segnaposto contenuto 2">
            <a:extLst>
              <a:ext uri="{FF2B5EF4-FFF2-40B4-BE49-F238E27FC236}">
                <a16:creationId xmlns:a16="http://schemas.microsoft.com/office/drawing/2014/main" id="{8EFA557A-625E-D256-ED13-5862CA84F101}"/>
              </a:ext>
            </a:extLst>
          </p:cNvPr>
          <p:cNvSpPr>
            <a:spLocks noGrp="1"/>
          </p:cNvSpPr>
          <p:nvPr>
            <p:ph idx="1"/>
          </p:nvPr>
        </p:nvSpPr>
        <p:spPr>
          <a:xfrm>
            <a:off x="838200" y="1825625"/>
            <a:ext cx="10515600" cy="3447130"/>
          </a:xfrm>
        </p:spPr>
        <p:txBody>
          <a:bodyPr/>
          <a:lstStyle/>
          <a:p>
            <a:r>
              <a:rPr lang="it-IT" dirty="0"/>
              <a:t>L’Agenzia delle Entrate ha fornito i dati relativi ai compensi sportivi dilettantistici erogati nell’anno d’imposta 2019 (ultimo anno prima dell’emergenza pandemica) ed è emerso quanto segue:</a:t>
            </a:r>
          </a:p>
          <a:p>
            <a:endParaRPr lang="it-IT" dirty="0"/>
          </a:p>
        </p:txBody>
      </p:sp>
      <p:graphicFrame>
        <p:nvGraphicFramePr>
          <p:cNvPr id="4" name="Tabella 3">
            <a:extLst>
              <a:ext uri="{FF2B5EF4-FFF2-40B4-BE49-F238E27FC236}">
                <a16:creationId xmlns:a16="http://schemas.microsoft.com/office/drawing/2014/main" id="{933D9298-4994-6DA5-7D86-4DD24FA7527F}"/>
              </a:ext>
            </a:extLst>
          </p:cNvPr>
          <p:cNvGraphicFramePr>
            <a:graphicFrameLocks noGrp="1"/>
          </p:cNvGraphicFramePr>
          <p:nvPr>
            <p:extLst>
              <p:ext uri="{D42A27DB-BD31-4B8C-83A1-F6EECF244321}">
                <p14:modId xmlns:p14="http://schemas.microsoft.com/office/powerpoint/2010/main" val="3193686678"/>
              </p:ext>
            </p:extLst>
          </p:nvPr>
        </p:nvGraphicFramePr>
        <p:xfrm>
          <a:off x="838200" y="3429000"/>
          <a:ext cx="9322749" cy="1217295"/>
        </p:xfrm>
        <a:graphic>
          <a:graphicData uri="http://schemas.openxmlformats.org/drawingml/2006/table">
            <a:tbl>
              <a:tblPr/>
              <a:tblGrid>
                <a:gridCol w="2149421">
                  <a:extLst>
                    <a:ext uri="{9D8B030D-6E8A-4147-A177-3AD203B41FA5}">
                      <a16:colId xmlns:a16="http://schemas.microsoft.com/office/drawing/2014/main" val="2622787086"/>
                    </a:ext>
                  </a:extLst>
                </a:gridCol>
                <a:gridCol w="1233923">
                  <a:extLst>
                    <a:ext uri="{9D8B030D-6E8A-4147-A177-3AD203B41FA5}">
                      <a16:colId xmlns:a16="http://schemas.microsoft.com/office/drawing/2014/main" val="4135909999"/>
                    </a:ext>
                  </a:extLst>
                </a:gridCol>
                <a:gridCol w="1547008">
                  <a:extLst>
                    <a:ext uri="{9D8B030D-6E8A-4147-A177-3AD203B41FA5}">
                      <a16:colId xmlns:a16="http://schemas.microsoft.com/office/drawing/2014/main" val="2509690891"/>
                    </a:ext>
                  </a:extLst>
                </a:gridCol>
                <a:gridCol w="1643696">
                  <a:extLst>
                    <a:ext uri="{9D8B030D-6E8A-4147-A177-3AD203B41FA5}">
                      <a16:colId xmlns:a16="http://schemas.microsoft.com/office/drawing/2014/main" val="3210722667"/>
                    </a:ext>
                  </a:extLst>
                </a:gridCol>
                <a:gridCol w="1201693">
                  <a:extLst>
                    <a:ext uri="{9D8B030D-6E8A-4147-A177-3AD203B41FA5}">
                      <a16:colId xmlns:a16="http://schemas.microsoft.com/office/drawing/2014/main" val="2271984545"/>
                    </a:ext>
                  </a:extLst>
                </a:gridCol>
                <a:gridCol w="1547008">
                  <a:extLst>
                    <a:ext uri="{9D8B030D-6E8A-4147-A177-3AD203B41FA5}">
                      <a16:colId xmlns:a16="http://schemas.microsoft.com/office/drawing/2014/main" val="3513169019"/>
                    </a:ext>
                  </a:extLst>
                </a:gridCol>
              </a:tblGrid>
              <a:tr h="219123">
                <a:tc>
                  <a:txBody>
                    <a:bodyPr/>
                    <a:lstStyle/>
                    <a:p>
                      <a:pPr algn="l" fontAlgn="b"/>
                      <a:endParaRPr lang="it-IT"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it-IT" sz="1400" b="1" i="0" u="none" strike="noStrike" dirty="0">
                          <a:solidFill>
                            <a:srgbClr val="000000"/>
                          </a:solidFill>
                          <a:effectLst/>
                          <a:latin typeface="Calibri" panose="020F0502020204030204" pitchFamily="34" charset="0"/>
                        </a:rPr>
                        <a:t>FASCIA &lt; 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it-IT" sz="1400" b="1" i="0" u="none" strike="noStrike" dirty="0">
                          <a:solidFill>
                            <a:srgbClr val="000000"/>
                          </a:solidFill>
                          <a:effectLst/>
                          <a:latin typeface="Calibri" panose="020F0502020204030204" pitchFamily="34" charset="0"/>
                        </a:rPr>
                        <a:t>FASCIA DA 5 A 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it-IT" sz="1400" b="1" i="0" u="none" strike="noStrike" dirty="0">
                          <a:solidFill>
                            <a:srgbClr val="000000"/>
                          </a:solidFill>
                          <a:effectLst/>
                          <a:latin typeface="Calibri" panose="020F0502020204030204" pitchFamily="34" charset="0"/>
                        </a:rPr>
                        <a:t>FASCIA DA 10 A 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it-IT" sz="1400" b="1" i="0" u="none" strike="noStrike" dirty="0">
                          <a:solidFill>
                            <a:srgbClr val="000000"/>
                          </a:solidFill>
                          <a:effectLst/>
                          <a:latin typeface="Calibri" panose="020F0502020204030204" pitchFamily="34" charset="0"/>
                        </a:rPr>
                        <a:t>FASCIA&gt; A 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it-IT" sz="1400" b="1" i="0" u="none" strike="noStrike" dirty="0">
                          <a:solidFill>
                            <a:srgbClr val="000000"/>
                          </a:solidFill>
                          <a:effectLst/>
                          <a:latin typeface="Calibri" panose="020F0502020204030204" pitchFamily="34" charset="0"/>
                        </a:rPr>
                        <a:t>TOTALE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654582283"/>
                  </a:ext>
                </a:extLst>
              </a:tr>
              <a:tr h="396613">
                <a:tc>
                  <a:txBody>
                    <a:bodyPr/>
                    <a:lstStyle/>
                    <a:p>
                      <a:pPr algn="ctr" fontAlgn="b"/>
                      <a:r>
                        <a:rPr lang="it-IT" sz="1800" b="0" i="0" u="none" strike="noStrike" dirty="0">
                          <a:solidFill>
                            <a:srgbClr val="000000"/>
                          </a:solidFill>
                          <a:effectLst/>
                          <a:latin typeface="Calibri" panose="020F0502020204030204" pitchFamily="34" charset="0"/>
                        </a:rPr>
                        <a:t>N. PERCIPIENTI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600" b="0" i="0" u="none" strike="noStrike" dirty="0">
                          <a:solidFill>
                            <a:srgbClr val="000000"/>
                          </a:solidFill>
                          <a:effectLst/>
                          <a:latin typeface="Calibri" panose="020F0502020204030204" pitchFamily="34" charset="0"/>
                        </a:rPr>
                        <a:t>           404.913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600" b="0" i="0" u="none" strike="noStrike" dirty="0">
                          <a:solidFill>
                            <a:srgbClr val="000000"/>
                          </a:solidFill>
                          <a:effectLst/>
                          <a:latin typeface="Calibri" panose="020F0502020204030204" pitchFamily="34" charset="0"/>
                        </a:rPr>
                        <a:t>                     65.133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600" b="0" i="0" u="none" strike="noStrike">
                          <a:solidFill>
                            <a:srgbClr val="000000"/>
                          </a:solidFill>
                          <a:effectLst/>
                          <a:latin typeface="Calibri" panose="020F0502020204030204" pitchFamily="34" charset="0"/>
                        </a:rPr>
                        <a:t>                        15.208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600" b="0" i="0" u="none" strike="noStrike">
                          <a:solidFill>
                            <a:srgbClr val="000000"/>
                          </a:solidFill>
                          <a:effectLst/>
                          <a:latin typeface="Calibri" panose="020F0502020204030204" pitchFamily="34" charset="0"/>
                        </a:rPr>
                        <a:t>               9.900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600" b="0" i="0" u="none" strike="noStrike">
                          <a:solidFill>
                            <a:srgbClr val="000000"/>
                          </a:solidFill>
                          <a:effectLst/>
                          <a:latin typeface="Calibri" panose="020F0502020204030204" pitchFamily="34" charset="0"/>
                        </a:rPr>
                        <a:t>                   495.154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extLst>
                  <a:ext uri="{0D108BD9-81ED-4DB2-BD59-A6C34878D82A}">
                    <a16:rowId xmlns:a16="http://schemas.microsoft.com/office/drawing/2014/main" val="3063657721"/>
                  </a:ext>
                </a:extLst>
              </a:tr>
              <a:tr h="396613">
                <a:tc>
                  <a:txBody>
                    <a:bodyPr/>
                    <a:lstStyle/>
                    <a:p>
                      <a:pPr algn="ctr" fontAlgn="b"/>
                      <a:r>
                        <a:rPr lang="it-IT" sz="1800" b="0" i="0" u="none" strike="noStrike" dirty="0">
                          <a:solidFill>
                            <a:srgbClr val="000000"/>
                          </a:solidFill>
                          <a:effectLst/>
                          <a:latin typeface="Calibri" panose="020F0502020204030204" pitchFamily="34" charset="0"/>
                        </a:rPr>
                        <a:t>IMPORTI EROGATI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600" b="0" i="0" u="none" strike="noStrike" dirty="0">
                          <a:solidFill>
                            <a:srgbClr val="000000"/>
                          </a:solidFill>
                          <a:effectLst/>
                          <a:latin typeface="Calibri" panose="020F0502020204030204" pitchFamily="34" charset="0"/>
                        </a:rPr>
                        <a:t>   755.556.063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600" b="0" i="0" u="none" strike="noStrike" dirty="0">
                          <a:solidFill>
                            <a:srgbClr val="000000"/>
                          </a:solidFill>
                          <a:effectLst/>
                          <a:latin typeface="Calibri" panose="020F0502020204030204" pitchFamily="34" charset="0"/>
                        </a:rPr>
                        <a:t>           521.064.000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600" b="0" i="0" u="none" strike="noStrike" dirty="0">
                          <a:solidFill>
                            <a:srgbClr val="000000"/>
                          </a:solidFill>
                          <a:effectLst/>
                          <a:latin typeface="Calibri" panose="020F0502020204030204" pitchFamily="34" charset="0"/>
                        </a:rPr>
                        <a:t>             166.592.793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600" b="0" i="0" u="none" strike="noStrike" dirty="0">
                          <a:solidFill>
                            <a:srgbClr val="000000"/>
                          </a:solidFill>
                          <a:effectLst/>
                          <a:latin typeface="Calibri" panose="020F0502020204030204" pitchFamily="34" charset="0"/>
                        </a:rPr>
                        <a:t>  321.300.323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600" b="1" i="0" u="none" strike="noStrike" dirty="0">
                          <a:solidFill>
                            <a:srgbClr val="000000"/>
                          </a:solidFill>
                          <a:effectLst/>
                          <a:latin typeface="Calibri" panose="020F0502020204030204" pitchFamily="34" charset="0"/>
                        </a:rPr>
                        <a:t>       1.764.513.179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extLst>
                  <a:ext uri="{0D108BD9-81ED-4DB2-BD59-A6C34878D82A}">
                    <a16:rowId xmlns:a16="http://schemas.microsoft.com/office/drawing/2014/main" val="931098016"/>
                  </a:ext>
                </a:extLst>
              </a:tr>
            </a:tbl>
          </a:graphicData>
        </a:graphic>
      </p:graphicFrame>
    </p:spTree>
    <p:extLst>
      <p:ext uri="{BB962C8B-B14F-4D97-AF65-F5344CB8AC3E}">
        <p14:creationId xmlns:p14="http://schemas.microsoft.com/office/powerpoint/2010/main" val="35948602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14FFCBE-B7A9-A4BC-269B-E33B4036FE01}"/>
              </a:ext>
            </a:extLst>
          </p:cNvPr>
          <p:cNvSpPr>
            <a:spLocks noGrp="1"/>
          </p:cNvSpPr>
          <p:nvPr>
            <p:ph type="title"/>
          </p:nvPr>
        </p:nvSpPr>
        <p:spPr/>
        <p:txBody>
          <a:bodyPr/>
          <a:lstStyle/>
          <a:p>
            <a:pPr algn="ctr"/>
            <a:r>
              <a:rPr lang="it-IT" b="1" dirty="0"/>
              <a:t>Effetti della Riforma in termini economici</a:t>
            </a:r>
          </a:p>
        </p:txBody>
      </p:sp>
      <p:sp>
        <p:nvSpPr>
          <p:cNvPr id="3" name="Segnaposto contenuto 2">
            <a:extLst>
              <a:ext uri="{FF2B5EF4-FFF2-40B4-BE49-F238E27FC236}">
                <a16:creationId xmlns:a16="http://schemas.microsoft.com/office/drawing/2014/main" id="{8EFA557A-625E-D256-ED13-5862CA84F101}"/>
              </a:ext>
            </a:extLst>
          </p:cNvPr>
          <p:cNvSpPr>
            <a:spLocks noGrp="1"/>
          </p:cNvSpPr>
          <p:nvPr>
            <p:ph idx="1"/>
          </p:nvPr>
        </p:nvSpPr>
        <p:spPr>
          <a:xfrm>
            <a:off x="838200" y="1825625"/>
            <a:ext cx="10515600" cy="3447130"/>
          </a:xfrm>
        </p:spPr>
        <p:txBody>
          <a:bodyPr>
            <a:normAutofit fontScale="92500" lnSpcReduction="20000"/>
          </a:bodyPr>
          <a:lstStyle/>
          <a:p>
            <a:pPr algn="just"/>
            <a:r>
              <a:rPr lang="it-IT" dirty="0"/>
              <a:t>Rispetto alla tabella precedentemente riportata, si evidenzia che, per l’81% dei percipienti, </a:t>
            </a:r>
            <a:r>
              <a:rPr lang="it-IT" b="1" dirty="0"/>
              <a:t>nulla cambia rispetto all’attuale trattamento tributario e previdenziale. </a:t>
            </a:r>
          </a:p>
          <a:p>
            <a:pPr algn="just"/>
            <a:r>
              <a:rPr lang="it-IT" dirty="0"/>
              <a:t>I soggetti che non superano l’importo di € 5.000,00 annuali, rappresentano coloro per i quali, nella quasi totalità dei casi, il lavoro sportivo non rappresenta la fonte primaria di reddito.</a:t>
            </a:r>
          </a:p>
          <a:p>
            <a:pPr algn="just"/>
            <a:r>
              <a:rPr lang="it-IT" dirty="0"/>
              <a:t>Per il restante 19%, l’impatto economico per le Associazioni e Società Sportive e per i Lavoratori sportivi è complessivamente quello riportato nella tabella che segue, comunque, mediamente inferiore del 25% rispetto all’attuale decreto legislativo 36/2021.</a:t>
            </a:r>
          </a:p>
        </p:txBody>
      </p:sp>
    </p:spTree>
    <p:extLst>
      <p:ext uri="{BB962C8B-B14F-4D97-AF65-F5344CB8AC3E}">
        <p14:creationId xmlns:p14="http://schemas.microsoft.com/office/powerpoint/2010/main" val="35784370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452673" y="1028874"/>
            <a:ext cx="11514739" cy="646331"/>
          </a:xfrm>
          <a:prstGeom prst="rect">
            <a:avLst/>
          </a:prstGeom>
          <a:noFill/>
        </p:spPr>
        <p:txBody>
          <a:bodyPr wrap="square" rtlCol="0">
            <a:spAutoFit/>
          </a:bodyPr>
          <a:lstStyle/>
          <a:p>
            <a:pPr algn="ctr">
              <a:spcAft>
                <a:spcPts val="900"/>
              </a:spcAft>
            </a:pPr>
            <a:r>
              <a:rPr lang="it-IT" sz="3600" dirty="0">
                <a:solidFill>
                  <a:srgbClr val="FF0000"/>
                </a:solidFill>
              </a:rPr>
              <a:t>  </a:t>
            </a:r>
            <a:r>
              <a:rPr lang="it-IT" sz="3600" dirty="0"/>
              <a:t>LEGGE 8 agosto 2019 , n. 86</a:t>
            </a:r>
            <a:endParaRPr lang="it-IT" sz="3600" dirty="0">
              <a:latin typeface="Montserrat" pitchFamily="2" charset="77"/>
            </a:endParaRPr>
          </a:p>
        </p:txBody>
      </p:sp>
      <p:sp>
        <p:nvSpPr>
          <p:cNvPr id="2" name="Segnaposto numero diapositiva 1"/>
          <p:cNvSpPr>
            <a:spLocks noGrp="1"/>
          </p:cNvSpPr>
          <p:nvPr>
            <p:ph type="sldNum" sz="quarter" idx="12"/>
          </p:nvPr>
        </p:nvSpPr>
        <p:spPr/>
        <p:txBody>
          <a:bodyPr/>
          <a:lstStyle/>
          <a:p>
            <a:fld id="{B9FFCEAD-F6B8-1448-B776-A4148F5BC9C9}" type="slidenum">
              <a:rPr lang="it-IT" smtClean="0"/>
              <a:t>4</a:t>
            </a:fld>
            <a:endParaRPr lang="it-IT"/>
          </a:p>
        </p:txBody>
      </p:sp>
      <p:sp>
        <p:nvSpPr>
          <p:cNvPr id="9" name="Rettangolo 8">
            <a:extLst>
              <a:ext uri="{FF2B5EF4-FFF2-40B4-BE49-F238E27FC236}">
                <a16:creationId xmlns:a16="http://schemas.microsoft.com/office/drawing/2014/main" id="{C72C0AED-EB36-E44C-B354-4638C4536E3A}"/>
              </a:ext>
            </a:extLst>
          </p:cNvPr>
          <p:cNvSpPr/>
          <p:nvPr/>
        </p:nvSpPr>
        <p:spPr>
          <a:xfrm>
            <a:off x="838200" y="2247051"/>
            <a:ext cx="11000789" cy="3901068"/>
          </a:xfrm>
          <a:prstGeom prst="rect">
            <a:avLst/>
          </a:prstGeom>
        </p:spPr>
        <p:txBody>
          <a:bodyPr wrap="square">
            <a:spAutoFit/>
          </a:bodyPr>
          <a:lstStyle/>
          <a:p>
            <a:pPr algn="just">
              <a:spcAft>
                <a:spcPts val="900"/>
              </a:spcAft>
            </a:pPr>
            <a:r>
              <a:rPr lang="it-IT" sz="2400" dirty="0"/>
              <a:t>c) individuazione, senza nuovi o maggiori oneri per la finanza pubblica e fermo restando quanto previsto dal comma 4, nell'ambito della </a:t>
            </a:r>
            <a:r>
              <a:rPr lang="it-IT" sz="2400" dirty="0" err="1"/>
              <a:t>specificita'</a:t>
            </a:r>
            <a:r>
              <a:rPr lang="it-IT" sz="2400" dirty="0"/>
              <a:t> di cui alla lettera b) del presente comma, della figura del lavoratore sportivo, ivi compresa la figura del direttore di gara, senza alcuna distinzione di genere, indipendentemente dalla natura dilettantistica o professionistica </a:t>
            </a:r>
            <a:r>
              <a:rPr lang="it-IT" sz="2400" dirty="0" err="1"/>
              <a:t>dell'attivita'</a:t>
            </a:r>
            <a:r>
              <a:rPr lang="it-IT" sz="2400" dirty="0"/>
              <a:t> sportiva svolta, e definizione della relativa disciplina in materia assicurativa, previdenziale e fiscale e delle regole di gestione del relativo fondo di previdenza; </a:t>
            </a:r>
          </a:p>
          <a:p>
            <a:pPr algn="just">
              <a:spcAft>
                <a:spcPts val="900"/>
              </a:spcAft>
            </a:pPr>
            <a:r>
              <a:rPr lang="it-IT" sz="2400" dirty="0"/>
              <a:t>d) tutela della salute e della sicurezza dei minori che svolgono </a:t>
            </a:r>
            <a:r>
              <a:rPr lang="it-IT" sz="2400" dirty="0" err="1"/>
              <a:t>attivita'</a:t>
            </a:r>
            <a:r>
              <a:rPr lang="it-IT" sz="2400" dirty="0"/>
              <a:t> sportiva, con la previsione di specifici adempimenti e obblighi informativi da parte delle </a:t>
            </a:r>
            <a:r>
              <a:rPr lang="it-IT" sz="2400" dirty="0" err="1"/>
              <a:t>societa'</a:t>
            </a:r>
            <a:r>
              <a:rPr lang="it-IT" sz="2400" dirty="0"/>
              <a:t> e delle associazioni sportive con le quali i medesimi svolgono </a:t>
            </a:r>
            <a:r>
              <a:rPr lang="it-IT" sz="2400" dirty="0" err="1"/>
              <a:t>attivita'</a:t>
            </a:r>
            <a:r>
              <a:rPr lang="it-IT" sz="2400" dirty="0"/>
              <a:t>; </a:t>
            </a:r>
            <a:endParaRPr lang="it-IT" sz="2400" dirty="0">
              <a:solidFill>
                <a:srgbClr val="14274A"/>
              </a:solidFill>
              <a:latin typeface="Montserrat" pitchFamily="2" charset="77"/>
            </a:endParaRPr>
          </a:p>
        </p:txBody>
      </p:sp>
    </p:spTree>
    <p:extLst>
      <p:ext uri="{BB962C8B-B14F-4D97-AF65-F5344CB8AC3E}">
        <p14:creationId xmlns:p14="http://schemas.microsoft.com/office/powerpoint/2010/main" val="7405022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14FFCBE-B7A9-A4BC-269B-E33B4036FE01}"/>
              </a:ext>
            </a:extLst>
          </p:cNvPr>
          <p:cNvSpPr>
            <a:spLocks noGrp="1"/>
          </p:cNvSpPr>
          <p:nvPr>
            <p:ph type="title"/>
          </p:nvPr>
        </p:nvSpPr>
        <p:spPr/>
        <p:txBody>
          <a:bodyPr/>
          <a:lstStyle/>
          <a:p>
            <a:pPr algn="ctr"/>
            <a:r>
              <a:rPr lang="it-IT" b="1" dirty="0"/>
              <a:t>Effetti della Riforma in termini economici</a:t>
            </a:r>
          </a:p>
        </p:txBody>
      </p:sp>
      <p:graphicFrame>
        <p:nvGraphicFramePr>
          <p:cNvPr id="5" name="Segnaposto contenuto 4">
            <a:extLst>
              <a:ext uri="{FF2B5EF4-FFF2-40B4-BE49-F238E27FC236}">
                <a16:creationId xmlns:a16="http://schemas.microsoft.com/office/drawing/2014/main" id="{9E696676-D148-90F1-B4C6-A61EE18A8FA5}"/>
              </a:ext>
            </a:extLst>
          </p:cNvPr>
          <p:cNvGraphicFramePr>
            <a:graphicFrameLocks noGrp="1"/>
          </p:cNvGraphicFramePr>
          <p:nvPr>
            <p:ph idx="1"/>
            <p:extLst>
              <p:ext uri="{D42A27DB-BD31-4B8C-83A1-F6EECF244321}">
                <p14:modId xmlns:p14="http://schemas.microsoft.com/office/powerpoint/2010/main" val="1757740732"/>
              </p:ext>
            </p:extLst>
          </p:nvPr>
        </p:nvGraphicFramePr>
        <p:xfrm>
          <a:off x="1486969" y="2228690"/>
          <a:ext cx="8836351" cy="2659501"/>
        </p:xfrm>
        <a:graphic>
          <a:graphicData uri="http://schemas.openxmlformats.org/drawingml/2006/table">
            <a:tbl>
              <a:tblPr/>
              <a:tblGrid>
                <a:gridCol w="1916586">
                  <a:extLst>
                    <a:ext uri="{9D8B030D-6E8A-4147-A177-3AD203B41FA5}">
                      <a16:colId xmlns:a16="http://schemas.microsoft.com/office/drawing/2014/main" val="3860927584"/>
                    </a:ext>
                  </a:extLst>
                </a:gridCol>
                <a:gridCol w="1816299">
                  <a:extLst>
                    <a:ext uri="{9D8B030D-6E8A-4147-A177-3AD203B41FA5}">
                      <a16:colId xmlns:a16="http://schemas.microsoft.com/office/drawing/2014/main" val="2385838497"/>
                    </a:ext>
                  </a:extLst>
                </a:gridCol>
                <a:gridCol w="1693727">
                  <a:extLst>
                    <a:ext uri="{9D8B030D-6E8A-4147-A177-3AD203B41FA5}">
                      <a16:colId xmlns:a16="http://schemas.microsoft.com/office/drawing/2014/main" val="1314221323"/>
                    </a:ext>
                  </a:extLst>
                </a:gridCol>
                <a:gridCol w="846863">
                  <a:extLst>
                    <a:ext uri="{9D8B030D-6E8A-4147-A177-3AD203B41FA5}">
                      <a16:colId xmlns:a16="http://schemas.microsoft.com/office/drawing/2014/main" val="191490009"/>
                    </a:ext>
                  </a:extLst>
                </a:gridCol>
                <a:gridCol w="1805156">
                  <a:extLst>
                    <a:ext uri="{9D8B030D-6E8A-4147-A177-3AD203B41FA5}">
                      <a16:colId xmlns:a16="http://schemas.microsoft.com/office/drawing/2014/main" val="4044595332"/>
                    </a:ext>
                  </a:extLst>
                </a:gridCol>
                <a:gridCol w="757720">
                  <a:extLst>
                    <a:ext uri="{9D8B030D-6E8A-4147-A177-3AD203B41FA5}">
                      <a16:colId xmlns:a16="http://schemas.microsoft.com/office/drawing/2014/main" val="2542544456"/>
                    </a:ext>
                  </a:extLst>
                </a:gridCol>
              </a:tblGrid>
              <a:tr h="295500">
                <a:tc>
                  <a:txBody>
                    <a:bodyPr/>
                    <a:lstStyle/>
                    <a:p>
                      <a:pPr algn="l" fontAlgn="b"/>
                      <a:endParaRPr lang="it-IT"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4">
                  <a:txBody>
                    <a:bodyPr/>
                    <a:lstStyle/>
                    <a:p>
                      <a:pPr algn="ctr" fontAlgn="b"/>
                      <a:r>
                        <a:rPr lang="it-IT" sz="1100" b="1" i="0" u="none" strike="noStrike">
                          <a:solidFill>
                            <a:srgbClr val="000000"/>
                          </a:solidFill>
                          <a:effectLst/>
                          <a:latin typeface="Calibri" panose="020F0502020204030204" pitchFamily="34" charset="0"/>
                        </a:rPr>
                        <a:t>COSTI A CARICO ASSOCIAZIONE- SOCIETA' CO.CO.CO.  2023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endParaRPr lang="it-IT"/>
                    </a:p>
                  </a:txBody>
                  <a:tcPr/>
                </a:tc>
                <a:tc hMerge="1">
                  <a:txBody>
                    <a:bodyPr/>
                    <a:lstStyle/>
                    <a:p>
                      <a:endParaRPr lang="it-IT"/>
                    </a:p>
                  </a:txBody>
                  <a:tcPr/>
                </a:tc>
                <a:tc hMerge="1">
                  <a:txBody>
                    <a:bodyPr/>
                    <a:lstStyle/>
                    <a:p>
                      <a:endParaRPr lang="it-IT"/>
                    </a:p>
                  </a:txBody>
                  <a:tcPr/>
                </a:tc>
                <a:tc>
                  <a:txBody>
                    <a:bodyPr/>
                    <a:lstStyle/>
                    <a:p>
                      <a:pPr algn="l" fontAlgn="b"/>
                      <a:endParaRPr lang="it-IT" sz="11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6748190"/>
                  </a:ext>
                </a:extLst>
              </a:tr>
              <a:tr h="591001">
                <a:tc>
                  <a:txBody>
                    <a:bodyPr/>
                    <a:lstStyle/>
                    <a:p>
                      <a:pPr algn="ctr" fontAlgn="b"/>
                      <a:r>
                        <a:rPr lang="it-IT" sz="1100" b="0" i="0" u="none" strike="noStrike" dirty="0">
                          <a:solidFill>
                            <a:srgbClr val="000000"/>
                          </a:solidFill>
                          <a:effectLst/>
                          <a:latin typeface="Calibri" panose="020F0502020204030204" pitchFamily="34" charset="0"/>
                        </a:rPr>
                        <a:t>NETTO PERCIPIENTE ANNUALE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it-IT" sz="1100" b="0" i="0" u="none" strike="noStrike">
                          <a:solidFill>
                            <a:srgbClr val="000000"/>
                          </a:solidFill>
                          <a:effectLst/>
                          <a:latin typeface="Calibri" panose="020F0502020204030204" pitchFamily="34" charset="0"/>
                        </a:rPr>
                        <a:t>ATTUALE ART. 67 LETT.M)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it-IT" sz="1100" b="0" i="0" u="none" strike="noStrike">
                          <a:solidFill>
                            <a:srgbClr val="000000"/>
                          </a:solidFill>
                          <a:effectLst/>
                          <a:latin typeface="Calibri" panose="020F0502020204030204" pitchFamily="34" charset="0"/>
                        </a:rPr>
                        <a:t>d lgs 36  ATTUALE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it-IT" sz="1100" b="0" i="0" u="none" strike="noStrike">
                          <a:solidFill>
                            <a:srgbClr val="000000"/>
                          </a:solidFill>
                          <a:effectLst/>
                          <a:latin typeface="Calibri" panose="020F0502020204030204" pitchFamily="34" charset="0"/>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it-IT" sz="1100" b="0" i="0" u="none" strike="noStrike">
                          <a:solidFill>
                            <a:srgbClr val="000000"/>
                          </a:solidFill>
                          <a:effectLst/>
                          <a:latin typeface="Calibri" panose="020F0502020204030204" pitchFamily="34" charset="0"/>
                        </a:rPr>
                        <a:t>d lgs 36  CON MODIFICHE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it-IT" sz="1100" b="0" i="0" u="none" strike="noStrike">
                          <a:solidFill>
                            <a:srgbClr val="000000"/>
                          </a:solidFill>
                          <a:effectLst/>
                          <a:latin typeface="Calibri" panose="020F0502020204030204" pitchFamily="34" charset="0"/>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539557668"/>
                  </a:ext>
                </a:extLst>
              </a:tr>
              <a:tr h="295500">
                <a:tc>
                  <a:txBody>
                    <a:bodyPr/>
                    <a:lstStyle/>
                    <a:p>
                      <a:pPr algn="ctr" fontAlgn="b"/>
                      <a:r>
                        <a:rPr lang="it-IT" sz="1100" b="1" i="0" u="none" strike="noStrike">
                          <a:solidFill>
                            <a:srgbClr val="000000"/>
                          </a:solidFill>
                          <a:effectLst/>
                          <a:latin typeface="Calibri" panose="020F0502020204030204" pitchFamily="34" charset="0"/>
                        </a:rPr>
                        <a:t>                                  5.000,00 €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r>
                        <a:rPr lang="it-IT" sz="1100" b="0" i="0" u="none" strike="noStrike">
                          <a:solidFill>
                            <a:srgbClr val="000000"/>
                          </a:solidFill>
                          <a:effectLst/>
                          <a:latin typeface="Calibri" panose="020F0502020204030204" pitchFamily="34" charset="0"/>
                        </a:rPr>
                        <a:t>                               5.000,00 €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panose="020F0502020204030204" pitchFamily="34" charset="0"/>
                        </a:rPr>
                        <a:t>                            6.759,00 €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panose="020F0502020204030204" pitchFamily="34" charset="0"/>
                        </a:rPr>
                        <a:t>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panose="020F0502020204030204" pitchFamily="34" charset="0"/>
                        </a:rPr>
                        <a:t>                               5.000,00 €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11568168"/>
                  </a:ext>
                </a:extLst>
              </a:tr>
              <a:tr h="295500">
                <a:tc>
                  <a:txBody>
                    <a:bodyPr/>
                    <a:lstStyle/>
                    <a:p>
                      <a:pPr algn="ctr" fontAlgn="b"/>
                      <a:r>
                        <a:rPr lang="it-IT" sz="1100" b="1" i="0" u="none" strike="noStrike">
                          <a:solidFill>
                            <a:srgbClr val="000000"/>
                          </a:solidFill>
                          <a:effectLst/>
                          <a:latin typeface="Calibri" panose="020F0502020204030204" pitchFamily="34" charset="0"/>
                        </a:rPr>
                        <a:t>                                10.000,00 €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r>
                        <a:rPr lang="it-IT" sz="1100" b="0" i="0" u="none" strike="noStrike">
                          <a:solidFill>
                            <a:srgbClr val="000000"/>
                          </a:solidFill>
                          <a:effectLst/>
                          <a:latin typeface="Calibri" panose="020F0502020204030204" pitchFamily="34" charset="0"/>
                        </a:rPr>
                        <a:t>                             10.000,00 €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panose="020F0502020204030204" pitchFamily="34" charset="0"/>
                        </a:rPr>
                        <a:t>                         13.519,00 €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panose="020F0502020204030204" pitchFamily="34" charset="0"/>
                        </a:rPr>
                        <a:t>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panose="020F0502020204030204" pitchFamily="34" charset="0"/>
                        </a:rPr>
                        <a:t>                             10.850,00 €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panose="020F0502020204030204" pitchFamily="34" charset="0"/>
                        </a:rPr>
                        <a:t>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68766150"/>
                  </a:ext>
                </a:extLst>
              </a:tr>
              <a:tr h="295500">
                <a:tc>
                  <a:txBody>
                    <a:bodyPr/>
                    <a:lstStyle/>
                    <a:p>
                      <a:pPr algn="ctr" fontAlgn="b"/>
                      <a:r>
                        <a:rPr lang="it-IT" sz="1100" b="1" i="0" u="none" strike="noStrike">
                          <a:solidFill>
                            <a:srgbClr val="000000"/>
                          </a:solidFill>
                          <a:effectLst/>
                          <a:latin typeface="Calibri" panose="020F0502020204030204" pitchFamily="34" charset="0"/>
                        </a:rPr>
                        <a:t>                                15.000,00 €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r>
                        <a:rPr lang="it-IT" sz="1100" b="0" i="0" u="none" strike="noStrike">
                          <a:solidFill>
                            <a:srgbClr val="000000"/>
                          </a:solidFill>
                          <a:effectLst/>
                          <a:latin typeface="Calibri" panose="020F0502020204030204" pitchFamily="34" charset="0"/>
                        </a:rPr>
                        <a:t>                             16.494,00 €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panose="020F0502020204030204" pitchFamily="34" charset="0"/>
                        </a:rPr>
                        <a:t>                         23.293,00 €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panose="020F0502020204030204" pitchFamily="34" charset="0"/>
                        </a:rPr>
                        <a:t>41%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panose="020F0502020204030204" pitchFamily="34" charset="0"/>
                        </a:rPr>
                        <a:t>                             17.251,00 €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12828551"/>
                  </a:ext>
                </a:extLst>
              </a:tr>
              <a:tr h="295500">
                <a:tc>
                  <a:txBody>
                    <a:bodyPr/>
                    <a:lstStyle/>
                    <a:p>
                      <a:pPr algn="ctr" fontAlgn="b"/>
                      <a:r>
                        <a:rPr lang="it-IT" sz="1100" b="1" i="0" u="none" strike="noStrike">
                          <a:solidFill>
                            <a:srgbClr val="000000"/>
                          </a:solidFill>
                          <a:effectLst/>
                          <a:latin typeface="Calibri" panose="020F0502020204030204" pitchFamily="34" charset="0"/>
                        </a:rPr>
                        <a:t>                                25.000,00 €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r>
                        <a:rPr lang="it-IT" sz="1100" b="0" i="0" u="none" strike="noStrike">
                          <a:solidFill>
                            <a:srgbClr val="000000"/>
                          </a:solidFill>
                          <a:effectLst/>
                          <a:latin typeface="Calibri" panose="020F0502020204030204" pitchFamily="34" charset="0"/>
                        </a:rPr>
                        <a:t>                             29.481,00 €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panose="020F0502020204030204" pitchFamily="34" charset="0"/>
                        </a:rPr>
                        <a:t>                         43.260,00 €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panose="020F0502020204030204" pitchFamily="34" charset="0"/>
                        </a:rPr>
                        <a:t>46%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panose="020F0502020204030204" pitchFamily="34" charset="0"/>
                        </a:rPr>
                        <a:t>                             31.900,00 €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panose="020F0502020204030204" pitchFamily="34" charset="0"/>
                        </a:rPr>
                        <a:t>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9661289"/>
                  </a:ext>
                </a:extLst>
              </a:tr>
              <a:tr h="295500">
                <a:tc>
                  <a:txBody>
                    <a:bodyPr/>
                    <a:lstStyle/>
                    <a:p>
                      <a:pPr algn="ctr" fontAlgn="b"/>
                      <a:r>
                        <a:rPr lang="it-IT" sz="1100" b="1" i="0" u="none" strike="noStrike">
                          <a:solidFill>
                            <a:srgbClr val="000000"/>
                          </a:solidFill>
                          <a:effectLst/>
                          <a:latin typeface="Calibri" panose="020F0502020204030204" pitchFamily="34" charset="0"/>
                        </a:rPr>
                        <a:t>                                50.000,00 €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r>
                        <a:rPr lang="it-IT" sz="1100" b="0" i="0" u="none" strike="noStrike">
                          <a:solidFill>
                            <a:srgbClr val="000000"/>
                          </a:solidFill>
                          <a:effectLst/>
                          <a:latin typeface="Calibri" panose="020F0502020204030204" pitchFamily="34" charset="0"/>
                        </a:rPr>
                        <a:t>                             68.800,00 €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panose="020F0502020204030204" pitchFamily="34" charset="0"/>
                        </a:rPr>
                        <a:t>                       101.000,00 €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panose="020F0502020204030204" pitchFamily="34" charset="0"/>
                        </a:rPr>
                        <a:t>46%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panose="020F0502020204030204" pitchFamily="34" charset="0"/>
                        </a:rPr>
                        <a:t>                             74.295,00 €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panose="020F0502020204030204" pitchFamily="34" charset="0"/>
                        </a:rPr>
                        <a:t>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86619682"/>
                  </a:ext>
                </a:extLst>
              </a:tr>
              <a:tr h="295500">
                <a:tc>
                  <a:txBody>
                    <a:bodyPr/>
                    <a:lstStyle/>
                    <a:p>
                      <a:pPr algn="ctr" fontAlgn="b"/>
                      <a:r>
                        <a:rPr lang="it-IT" sz="1100" b="1" i="0" u="none" strike="noStrike">
                          <a:solidFill>
                            <a:srgbClr val="000000"/>
                          </a:solidFill>
                          <a:effectLst/>
                          <a:latin typeface="Calibri" panose="020F0502020204030204" pitchFamily="34" charset="0"/>
                        </a:rPr>
                        <a:t>                                75.000,00 €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r>
                        <a:rPr lang="it-IT" sz="1100" b="0" i="0" u="none" strike="noStrike">
                          <a:solidFill>
                            <a:srgbClr val="000000"/>
                          </a:solidFill>
                          <a:effectLst/>
                          <a:latin typeface="Calibri" panose="020F0502020204030204" pitchFamily="34" charset="0"/>
                        </a:rPr>
                        <a:t>                           111.500,00 €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panose="020F0502020204030204" pitchFamily="34" charset="0"/>
                        </a:rPr>
                        <a:t>                       146.335,00 €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panose="020F0502020204030204" pitchFamily="34" charset="0"/>
                        </a:rPr>
                        <a:t>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panose="020F0502020204030204" pitchFamily="34" charset="0"/>
                        </a:rPr>
                        <a:t>                          122.200,00 €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dirty="0">
                          <a:solidFill>
                            <a:srgbClr val="000000"/>
                          </a:solidFill>
                          <a:effectLst/>
                          <a:latin typeface="Calibri" panose="020F0502020204030204" pitchFamily="34" charset="0"/>
                        </a:rPr>
                        <a:t>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6733460"/>
                  </a:ext>
                </a:extLst>
              </a:tr>
            </a:tbl>
          </a:graphicData>
        </a:graphic>
      </p:graphicFrame>
    </p:spTree>
    <p:extLst>
      <p:ext uri="{BB962C8B-B14F-4D97-AF65-F5344CB8AC3E}">
        <p14:creationId xmlns:p14="http://schemas.microsoft.com/office/powerpoint/2010/main" val="34593785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14FFCBE-B7A9-A4BC-269B-E33B4036FE01}"/>
              </a:ext>
            </a:extLst>
          </p:cNvPr>
          <p:cNvSpPr>
            <a:spLocks noGrp="1"/>
          </p:cNvSpPr>
          <p:nvPr>
            <p:ph type="title"/>
          </p:nvPr>
        </p:nvSpPr>
        <p:spPr/>
        <p:txBody>
          <a:bodyPr/>
          <a:lstStyle/>
          <a:p>
            <a:pPr algn="ctr"/>
            <a:r>
              <a:rPr lang="it-IT" b="1" dirty="0"/>
              <a:t>Effetti della Riforma in termini economici</a:t>
            </a:r>
          </a:p>
        </p:txBody>
      </p:sp>
      <p:graphicFrame>
        <p:nvGraphicFramePr>
          <p:cNvPr id="6" name="Segnaposto contenuto 5">
            <a:extLst>
              <a:ext uri="{FF2B5EF4-FFF2-40B4-BE49-F238E27FC236}">
                <a16:creationId xmlns:a16="http://schemas.microsoft.com/office/drawing/2014/main" id="{1421434D-BDC7-3C7E-6CEA-54E2A4D77648}"/>
              </a:ext>
            </a:extLst>
          </p:cNvPr>
          <p:cNvGraphicFramePr>
            <a:graphicFrameLocks noGrp="1"/>
          </p:cNvGraphicFramePr>
          <p:nvPr>
            <p:ph idx="1"/>
            <p:extLst>
              <p:ext uri="{D42A27DB-BD31-4B8C-83A1-F6EECF244321}">
                <p14:modId xmlns:p14="http://schemas.microsoft.com/office/powerpoint/2010/main" val="354884917"/>
              </p:ext>
            </p:extLst>
          </p:nvPr>
        </p:nvGraphicFramePr>
        <p:xfrm>
          <a:off x="974221" y="1794617"/>
          <a:ext cx="9585829" cy="4084895"/>
        </p:xfrm>
        <a:graphic>
          <a:graphicData uri="http://schemas.openxmlformats.org/drawingml/2006/table">
            <a:tbl>
              <a:tblPr/>
              <a:tblGrid>
                <a:gridCol w="1758368">
                  <a:extLst>
                    <a:ext uri="{9D8B030D-6E8A-4147-A177-3AD203B41FA5}">
                      <a16:colId xmlns:a16="http://schemas.microsoft.com/office/drawing/2014/main" val="148759912"/>
                    </a:ext>
                  </a:extLst>
                </a:gridCol>
                <a:gridCol w="1666360">
                  <a:extLst>
                    <a:ext uri="{9D8B030D-6E8A-4147-A177-3AD203B41FA5}">
                      <a16:colId xmlns:a16="http://schemas.microsoft.com/office/drawing/2014/main" val="3458153396"/>
                    </a:ext>
                  </a:extLst>
                </a:gridCol>
                <a:gridCol w="1553906">
                  <a:extLst>
                    <a:ext uri="{9D8B030D-6E8A-4147-A177-3AD203B41FA5}">
                      <a16:colId xmlns:a16="http://schemas.microsoft.com/office/drawing/2014/main" val="3905452132"/>
                    </a:ext>
                  </a:extLst>
                </a:gridCol>
                <a:gridCol w="776953">
                  <a:extLst>
                    <a:ext uri="{9D8B030D-6E8A-4147-A177-3AD203B41FA5}">
                      <a16:colId xmlns:a16="http://schemas.microsoft.com/office/drawing/2014/main" val="2131090132"/>
                    </a:ext>
                  </a:extLst>
                </a:gridCol>
                <a:gridCol w="1662952">
                  <a:extLst>
                    <a:ext uri="{9D8B030D-6E8A-4147-A177-3AD203B41FA5}">
                      <a16:colId xmlns:a16="http://schemas.microsoft.com/office/drawing/2014/main" val="2719036293"/>
                    </a:ext>
                  </a:extLst>
                </a:gridCol>
                <a:gridCol w="695169">
                  <a:extLst>
                    <a:ext uri="{9D8B030D-6E8A-4147-A177-3AD203B41FA5}">
                      <a16:colId xmlns:a16="http://schemas.microsoft.com/office/drawing/2014/main" val="1065026743"/>
                    </a:ext>
                  </a:extLst>
                </a:gridCol>
                <a:gridCol w="1472121">
                  <a:extLst>
                    <a:ext uri="{9D8B030D-6E8A-4147-A177-3AD203B41FA5}">
                      <a16:colId xmlns:a16="http://schemas.microsoft.com/office/drawing/2014/main" val="297846505"/>
                    </a:ext>
                  </a:extLst>
                </a:gridCol>
              </a:tblGrid>
              <a:tr h="680815">
                <a:tc>
                  <a:txBody>
                    <a:bodyPr/>
                    <a:lstStyle/>
                    <a:p>
                      <a:pPr algn="ctr" fontAlgn="b"/>
                      <a:r>
                        <a:rPr lang="it-IT" sz="1100" b="0" i="0" u="none" strike="noStrike">
                          <a:solidFill>
                            <a:srgbClr val="000000"/>
                          </a:solidFill>
                          <a:effectLst/>
                          <a:latin typeface="Calibri" panose="020F0502020204030204" pitchFamily="34" charset="0"/>
                        </a:rPr>
                        <a:t>NETTO PERCIPIENTE ANNUALE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it-IT" sz="1100" b="0" i="0" u="none" strike="noStrike">
                          <a:solidFill>
                            <a:srgbClr val="000000"/>
                          </a:solidFill>
                          <a:effectLst/>
                          <a:latin typeface="Calibri" panose="020F0502020204030204" pitchFamily="34" charset="0"/>
                        </a:rPr>
                        <a:t>ATTUALE ART. 67 LETT.M)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it-IT" sz="1100" b="0" i="0" u="none" strike="noStrike">
                          <a:solidFill>
                            <a:srgbClr val="000000"/>
                          </a:solidFill>
                          <a:effectLst/>
                          <a:latin typeface="Calibri" panose="020F0502020204030204" pitchFamily="34" charset="0"/>
                        </a:rPr>
                        <a:t>d lgs 36  CON MODIFICHE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it-IT" sz="1100" b="0" i="0" u="none" strike="noStrike">
                          <a:solidFill>
                            <a:srgbClr val="000000"/>
                          </a:solidFill>
                          <a:effectLst/>
                          <a:latin typeface="Calibri" panose="020F0502020204030204" pitchFamily="34" charset="0"/>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it-IT" sz="1100" b="0" i="0" u="none" strike="noStrike">
                          <a:solidFill>
                            <a:srgbClr val="000000"/>
                          </a:solidFill>
                          <a:effectLst/>
                          <a:latin typeface="Calibri" panose="020F0502020204030204" pitchFamily="34" charset="0"/>
                        </a:rPr>
                        <a:t>Maggiori Costi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endParaRPr lang="it-IT" sz="11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it-IT" sz="1100" b="1" i="0" u="none" strike="noStrike">
                          <a:solidFill>
                            <a:srgbClr val="000000"/>
                          </a:solidFill>
                          <a:effectLst/>
                          <a:latin typeface="Calibri" panose="020F0502020204030204" pitchFamily="34" charset="0"/>
                        </a:rPr>
                        <a:t>Importo previdenza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extLst>
                  <a:ext uri="{0D108BD9-81ED-4DB2-BD59-A6C34878D82A}">
                    <a16:rowId xmlns:a16="http://schemas.microsoft.com/office/drawing/2014/main" val="3385200328"/>
                  </a:ext>
                </a:extLst>
              </a:tr>
              <a:tr h="340408">
                <a:tc>
                  <a:txBody>
                    <a:bodyPr/>
                    <a:lstStyle/>
                    <a:p>
                      <a:pPr algn="ctr" fontAlgn="b"/>
                      <a:r>
                        <a:rPr lang="it-IT" sz="1100" b="1" i="0" u="none" strike="noStrike">
                          <a:solidFill>
                            <a:srgbClr val="000000"/>
                          </a:solidFill>
                          <a:effectLst/>
                          <a:latin typeface="Calibri" panose="020F0502020204030204" pitchFamily="34" charset="0"/>
                        </a:rPr>
                        <a:t>                                  5.000,00 €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r>
                        <a:rPr lang="it-IT" sz="1100" b="0" i="0" u="none" strike="noStrike">
                          <a:solidFill>
                            <a:srgbClr val="000000"/>
                          </a:solidFill>
                          <a:effectLst/>
                          <a:latin typeface="Calibri" panose="020F0502020204030204" pitchFamily="34" charset="0"/>
                        </a:rPr>
                        <a:t>                               5.000,00 €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panose="020F0502020204030204" pitchFamily="34" charset="0"/>
                        </a:rPr>
                        <a:t>                            5.000,00 €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panose="020F0502020204030204" pitchFamily="34" charset="0"/>
                        </a:rPr>
                        <a:t>                                            -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it-IT" sz="11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it-IT" sz="1100" b="0" i="0" u="none" strike="noStrike">
                          <a:solidFill>
                            <a:srgbClr val="000000"/>
                          </a:solidFill>
                          <a:effectLst/>
                          <a:latin typeface="Calibri" panose="020F0502020204030204" pitchFamily="34" charset="0"/>
                        </a:rPr>
                        <a:t>                                      -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74082082"/>
                  </a:ext>
                </a:extLst>
              </a:tr>
              <a:tr h="340408">
                <a:tc>
                  <a:txBody>
                    <a:bodyPr/>
                    <a:lstStyle/>
                    <a:p>
                      <a:pPr algn="ctr" fontAlgn="b"/>
                      <a:r>
                        <a:rPr lang="it-IT" sz="1100" b="1" i="0" u="none" strike="noStrike">
                          <a:solidFill>
                            <a:srgbClr val="000000"/>
                          </a:solidFill>
                          <a:effectLst/>
                          <a:latin typeface="Calibri" panose="020F0502020204030204" pitchFamily="34" charset="0"/>
                        </a:rPr>
                        <a:t>                                15.000,00 €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r>
                        <a:rPr lang="it-IT" sz="1100" b="0" i="0" u="none" strike="noStrike">
                          <a:solidFill>
                            <a:srgbClr val="000000"/>
                          </a:solidFill>
                          <a:effectLst/>
                          <a:latin typeface="Calibri" panose="020F0502020204030204" pitchFamily="34" charset="0"/>
                        </a:rPr>
                        <a:t>                             16.494,00 €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panose="020F0502020204030204" pitchFamily="34" charset="0"/>
                        </a:rPr>
                        <a:t>                         17.251,00 €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panose="020F0502020204030204" pitchFamily="34" charset="0"/>
                        </a:rPr>
                        <a:t>                                   757,00 €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it-IT" sz="11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it-IT" sz="1100" b="0" i="0" u="none" strike="noStrike">
                          <a:solidFill>
                            <a:srgbClr val="000000"/>
                          </a:solidFill>
                          <a:effectLst/>
                          <a:latin typeface="Calibri" panose="020F0502020204030204" pitchFamily="34" charset="0"/>
                        </a:rPr>
                        <a:t>                         1.780,00 €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9778881"/>
                  </a:ext>
                </a:extLst>
              </a:tr>
              <a:tr h="340408">
                <a:tc>
                  <a:txBody>
                    <a:bodyPr/>
                    <a:lstStyle/>
                    <a:p>
                      <a:pPr algn="ctr" fontAlgn="b"/>
                      <a:r>
                        <a:rPr lang="it-IT" sz="1100" b="1" i="0" u="none" strike="noStrike">
                          <a:solidFill>
                            <a:srgbClr val="000000"/>
                          </a:solidFill>
                          <a:effectLst/>
                          <a:latin typeface="Calibri" panose="020F0502020204030204" pitchFamily="34" charset="0"/>
                        </a:rPr>
                        <a:t>                                25.000,00 €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r>
                        <a:rPr lang="it-IT" sz="1100" b="0" i="0" u="none" strike="noStrike">
                          <a:solidFill>
                            <a:srgbClr val="000000"/>
                          </a:solidFill>
                          <a:effectLst/>
                          <a:latin typeface="Calibri" panose="020F0502020204030204" pitchFamily="34" charset="0"/>
                        </a:rPr>
                        <a:t>                             29.481,00 €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panose="020F0502020204030204" pitchFamily="34" charset="0"/>
                        </a:rPr>
                        <a:t>                         31.900,00 €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panose="020F0502020204030204" pitchFamily="34" charset="0"/>
                        </a:rPr>
                        <a:t>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panose="020F0502020204030204" pitchFamily="34" charset="0"/>
                        </a:rPr>
                        <a:t>                               2.419,00 €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it-IT" sz="11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it-IT" sz="1100" b="0" i="0" u="none" strike="noStrike">
                          <a:solidFill>
                            <a:srgbClr val="000000"/>
                          </a:solidFill>
                          <a:effectLst/>
                          <a:latin typeface="Calibri" panose="020F0502020204030204" pitchFamily="34" charset="0"/>
                        </a:rPr>
                        <a:t>                         3.909,00 €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4627428"/>
                  </a:ext>
                </a:extLst>
              </a:tr>
              <a:tr h="340408">
                <a:tc>
                  <a:txBody>
                    <a:bodyPr/>
                    <a:lstStyle/>
                    <a:p>
                      <a:pPr algn="ctr" fontAlgn="b"/>
                      <a:r>
                        <a:rPr lang="it-IT" sz="1100" b="1" i="0" u="none" strike="noStrike">
                          <a:solidFill>
                            <a:srgbClr val="000000"/>
                          </a:solidFill>
                          <a:effectLst/>
                          <a:latin typeface="Calibri" panose="020F0502020204030204" pitchFamily="34" charset="0"/>
                        </a:rPr>
                        <a:t>                                50.000,00 €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r>
                        <a:rPr lang="it-IT" sz="1100" b="0" i="0" u="none" strike="noStrike">
                          <a:solidFill>
                            <a:srgbClr val="000000"/>
                          </a:solidFill>
                          <a:effectLst/>
                          <a:latin typeface="Calibri" panose="020F0502020204030204" pitchFamily="34" charset="0"/>
                        </a:rPr>
                        <a:t>                             68.800,00 €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panose="020F0502020204030204" pitchFamily="34" charset="0"/>
                        </a:rPr>
                        <a:t>                         74.295,00 €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dirty="0">
                          <a:solidFill>
                            <a:srgbClr val="000000"/>
                          </a:solidFill>
                          <a:effectLst/>
                          <a:latin typeface="Calibri" panose="020F0502020204030204" pitchFamily="34" charset="0"/>
                        </a:rPr>
                        <a:t>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panose="020F0502020204030204" pitchFamily="34" charset="0"/>
                        </a:rPr>
                        <a:t>                               5.495,00 €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it-IT" sz="11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it-IT" sz="1100" b="0" i="0" u="none" strike="noStrike">
                          <a:solidFill>
                            <a:srgbClr val="000000"/>
                          </a:solidFill>
                          <a:effectLst/>
                          <a:latin typeface="Calibri" panose="020F0502020204030204" pitchFamily="34" charset="0"/>
                        </a:rPr>
                        <a:t>                       10.069,00 €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5162901"/>
                  </a:ext>
                </a:extLst>
              </a:tr>
              <a:tr h="340408">
                <a:tc>
                  <a:txBody>
                    <a:bodyPr/>
                    <a:lstStyle/>
                    <a:p>
                      <a:pPr algn="ctr" fontAlgn="b"/>
                      <a:r>
                        <a:rPr lang="it-IT" sz="1100" b="1" i="0" u="none" strike="noStrike">
                          <a:solidFill>
                            <a:srgbClr val="000000"/>
                          </a:solidFill>
                          <a:effectLst/>
                          <a:latin typeface="Calibri" panose="020F0502020204030204" pitchFamily="34" charset="0"/>
                        </a:rPr>
                        <a:t>                                75.000,00 €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r>
                        <a:rPr lang="it-IT" sz="1100" b="0" i="0" u="none" strike="noStrike">
                          <a:solidFill>
                            <a:srgbClr val="000000"/>
                          </a:solidFill>
                          <a:effectLst/>
                          <a:latin typeface="Calibri" panose="020F0502020204030204" pitchFamily="34" charset="0"/>
                        </a:rPr>
                        <a:t>                           111.500,00 €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panose="020F0502020204030204" pitchFamily="34" charset="0"/>
                        </a:rPr>
                        <a:t>                       122.200,00 €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panose="020F0502020204030204" pitchFamily="34" charset="0"/>
                        </a:rPr>
                        <a:t>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panose="020F0502020204030204" pitchFamily="34" charset="0"/>
                        </a:rPr>
                        <a:t>                             10.700,00 €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it-IT" sz="11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it-IT" sz="1100" b="0" i="0" u="none" strike="noStrike">
                          <a:solidFill>
                            <a:srgbClr val="000000"/>
                          </a:solidFill>
                          <a:effectLst/>
                          <a:latin typeface="Calibri" panose="020F0502020204030204" pitchFamily="34" charset="0"/>
                        </a:rPr>
                        <a:t>                       15.260,00 €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0674237"/>
                  </a:ext>
                </a:extLst>
              </a:tr>
              <a:tr h="340408">
                <a:tc gridSpan="5">
                  <a:txBody>
                    <a:bodyPr/>
                    <a:lstStyle/>
                    <a:p>
                      <a:pPr algn="ctr" fontAlgn="b"/>
                      <a:r>
                        <a:rPr lang="it-IT" sz="1100" b="1" i="0" u="none" strike="noStrike">
                          <a:solidFill>
                            <a:srgbClr val="FF0000"/>
                          </a:solidFill>
                          <a:effectLst/>
                          <a:latin typeface="Calibri" panose="020F0502020204030204" pitchFamily="34" charset="0"/>
                        </a:rPr>
                        <a:t>II dati sopra riportati sono indicativi e non tengono conto di eventuali detrazioni ed altre variabili soggettive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a:txBody>
                    <a:bodyPr/>
                    <a:lstStyle/>
                    <a:p>
                      <a:pPr algn="l" fontAlgn="b"/>
                      <a:endParaRPr lang="it-IT" sz="11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it-IT"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773129012"/>
                  </a:ext>
                </a:extLst>
              </a:tr>
              <a:tr h="340408">
                <a:tc rowSpan="4" gridSpan="5">
                  <a:txBody>
                    <a:bodyPr/>
                    <a:lstStyle/>
                    <a:p>
                      <a:pPr algn="l" fontAlgn="ctr"/>
                      <a:r>
                        <a:rPr lang="it-IT" sz="1400" b="1" i="0" u="none" strike="noStrike">
                          <a:solidFill>
                            <a:srgbClr val="000000"/>
                          </a:solidFill>
                          <a:effectLst/>
                          <a:latin typeface="Calibri" panose="020F0502020204030204" pitchFamily="34" charset="0"/>
                        </a:rPr>
                        <a:t>La Gestione separata Inps garantisce: tutela relativa alla maternità, agli assegni per il nucleo familiare, degenza ospedaliera,  malattia e al congedo parentale;  Disoccupazione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hMerge="1">
                  <a:txBody>
                    <a:bodyPr/>
                    <a:lstStyle/>
                    <a:p>
                      <a:endParaRPr lang="it-IT"/>
                    </a:p>
                  </a:txBody>
                  <a:tcPr/>
                </a:tc>
                <a:tc rowSpan="4" hMerge="1">
                  <a:txBody>
                    <a:bodyPr/>
                    <a:lstStyle/>
                    <a:p>
                      <a:endParaRPr lang="it-IT"/>
                    </a:p>
                  </a:txBody>
                  <a:tcPr/>
                </a:tc>
                <a:tc rowSpan="4" hMerge="1">
                  <a:txBody>
                    <a:bodyPr/>
                    <a:lstStyle/>
                    <a:p>
                      <a:endParaRPr lang="it-IT"/>
                    </a:p>
                  </a:txBody>
                  <a:tcPr/>
                </a:tc>
                <a:tc rowSpan="4" hMerge="1">
                  <a:txBody>
                    <a:bodyPr/>
                    <a:lstStyle/>
                    <a:p>
                      <a:endParaRPr lang="it-IT"/>
                    </a:p>
                  </a:txBody>
                  <a:tcPr/>
                </a:tc>
                <a:tc>
                  <a:txBody>
                    <a:bodyPr/>
                    <a:lstStyle/>
                    <a:p>
                      <a:pPr algn="l" fontAlgn="b"/>
                      <a:endParaRPr lang="it-IT" sz="11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it-IT"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825350458"/>
                  </a:ext>
                </a:extLst>
              </a:tr>
              <a:tr h="340408">
                <a:tc gridSpan="5"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a:txBody>
                    <a:bodyPr/>
                    <a:lstStyle/>
                    <a:p>
                      <a:pPr algn="l" fontAlgn="b"/>
                      <a:endParaRPr lang="it-IT" sz="11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it-IT"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776411293"/>
                  </a:ext>
                </a:extLst>
              </a:tr>
              <a:tr h="340408">
                <a:tc gridSpan="5"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a:txBody>
                    <a:bodyPr/>
                    <a:lstStyle/>
                    <a:p>
                      <a:pPr algn="l" fontAlgn="b"/>
                      <a:endParaRPr lang="it-IT" sz="11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it-IT"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tcPr>
                </a:tc>
                <a:extLst>
                  <a:ext uri="{0D108BD9-81ED-4DB2-BD59-A6C34878D82A}">
                    <a16:rowId xmlns:a16="http://schemas.microsoft.com/office/drawing/2014/main" val="3302525199"/>
                  </a:ext>
                </a:extLst>
              </a:tr>
              <a:tr h="340408">
                <a:tc gridSpan="5"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a:txBody>
                    <a:bodyPr/>
                    <a:lstStyle/>
                    <a:p>
                      <a:pPr algn="l" fontAlgn="b"/>
                      <a:endParaRPr lang="it-IT" sz="11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it-IT" sz="1100" b="0" i="0" u="none" strike="noStrike" dirty="0">
                          <a:solidFill>
                            <a:srgbClr val="000000"/>
                          </a:solidFill>
                          <a:effectLst/>
                          <a:latin typeface="Calibri" panose="020F0502020204030204" pitchFamily="34" charset="0"/>
                        </a:rPr>
                        <a:t> </a:t>
                      </a:r>
                    </a:p>
                  </a:txBody>
                  <a:tcPr marL="9525" marR="9525" marT="9525" marB="0" anchor="b">
                    <a:lnL>
                      <a:noFill/>
                    </a:lnL>
                    <a:lnR>
                      <a:noFill/>
                    </a:lnR>
                    <a:lnT>
                      <a:noFill/>
                    </a:lnT>
                    <a:lnB>
                      <a:noFill/>
                    </a:lnB>
                  </a:tcPr>
                </a:tc>
                <a:extLst>
                  <a:ext uri="{0D108BD9-81ED-4DB2-BD59-A6C34878D82A}">
                    <a16:rowId xmlns:a16="http://schemas.microsoft.com/office/drawing/2014/main" val="1558319304"/>
                  </a:ext>
                </a:extLst>
              </a:tr>
            </a:tbl>
          </a:graphicData>
        </a:graphic>
      </p:graphicFrame>
    </p:spTree>
    <p:extLst>
      <p:ext uri="{BB962C8B-B14F-4D97-AF65-F5344CB8AC3E}">
        <p14:creationId xmlns:p14="http://schemas.microsoft.com/office/powerpoint/2010/main" val="142477632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06DB8F-316D-8BE9-4973-5A2A43692A0E}"/>
              </a:ext>
            </a:extLst>
          </p:cNvPr>
          <p:cNvSpPr>
            <a:spLocks noGrp="1"/>
          </p:cNvSpPr>
          <p:nvPr>
            <p:ph type="title"/>
          </p:nvPr>
        </p:nvSpPr>
        <p:spPr/>
        <p:txBody>
          <a:bodyPr>
            <a:normAutofit/>
          </a:bodyPr>
          <a:lstStyle/>
          <a:p>
            <a:pPr algn="ctr"/>
            <a:r>
              <a:rPr lang="it-IT" sz="3600" b="1" dirty="0"/>
              <a:t>Definizione delle attuali collaborazioni sportive</a:t>
            </a:r>
          </a:p>
        </p:txBody>
      </p:sp>
      <p:sp>
        <p:nvSpPr>
          <p:cNvPr id="3" name="Segnaposto contenuto 2">
            <a:extLst>
              <a:ext uri="{FF2B5EF4-FFF2-40B4-BE49-F238E27FC236}">
                <a16:creationId xmlns:a16="http://schemas.microsoft.com/office/drawing/2014/main" id="{32EAD3EA-8EB3-05D1-5245-6F37C42C8D35}"/>
              </a:ext>
            </a:extLst>
          </p:cNvPr>
          <p:cNvSpPr>
            <a:spLocks noGrp="1"/>
          </p:cNvSpPr>
          <p:nvPr>
            <p:ph idx="1"/>
          </p:nvPr>
        </p:nvSpPr>
        <p:spPr/>
        <p:txBody>
          <a:bodyPr/>
          <a:lstStyle/>
          <a:p>
            <a:pPr algn="just"/>
            <a:r>
              <a:rPr lang="it-IT" dirty="0"/>
              <a:t>Art. 35 8-quater. </a:t>
            </a:r>
          </a:p>
          <a:p>
            <a:pPr algn="just"/>
            <a:r>
              <a:rPr lang="it-IT" dirty="0"/>
              <a:t>Per i rapporti di lavoro sportivo iniziati prima del termine di decorrenza indicato all’articolo 51 e inquadrati, ai sensi di quanto previsto dall’articolo 67, primo comma, lett. m), primo periodo, del decreto del Presidente della Repubblica 22 dicembre 1986, n. 917, non si dà luogo a recupero contributivo</a:t>
            </a:r>
          </a:p>
        </p:txBody>
      </p:sp>
    </p:spTree>
    <p:extLst>
      <p:ext uri="{BB962C8B-B14F-4D97-AF65-F5344CB8AC3E}">
        <p14:creationId xmlns:p14="http://schemas.microsoft.com/office/powerpoint/2010/main" val="1300185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E016A85-8E50-2B9A-B83C-1A0968666376}"/>
              </a:ext>
            </a:extLst>
          </p:cNvPr>
          <p:cNvSpPr>
            <a:spLocks noGrp="1"/>
          </p:cNvSpPr>
          <p:nvPr>
            <p:ph type="title"/>
          </p:nvPr>
        </p:nvSpPr>
        <p:spPr/>
        <p:txBody>
          <a:bodyPr/>
          <a:lstStyle/>
          <a:p>
            <a:pPr algn="ctr"/>
            <a:r>
              <a:rPr lang="it-IT" b="1" dirty="0"/>
              <a:t>Semplificazioni</a:t>
            </a:r>
          </a:p>
        </p:txBody>
      </p:sp>
      <p:sp>
        <p:nvSpPr>
          <p:cNvPr id="3" name="Segnaposto contenuto 2">
            <a:extLst>
              <a:ext uri="{FF2B5EF4-FFF2-40B4-BE49-F238E27FC236}">
                <a16:creationId xmlns:a16="http://schemas.microsoft.com/office/drawing/2014/main" id="{7B8AA9AB-ECBF-B24A-249B-45775A074F8C}"/>
              </a:ext>
            </a:extLst>
          </p:cNvPr>
          <p:cNvSpPr>
            <a:spLocks noGrp="1"/>
          </p:cNvSpPr>
          <p:nvPr>
            <p:ph idx="1"/>
          </p:nvPr>
        </p:nvSpPr>
        <p:spPr/>
        <p:txBody>
          <a:bodyPr>
            <a:normAutofit/>
          </a:bodyPr>
          <a:lstStyle/>
          <a:p>
            <a:pPr>
              <a:spcAft>
                <a:spcPts val="1400"/>
              </a:spcAft>
            </a:pPr>
            <a:endParaRPr lang="it-IT" sz="1800" b="1" dirty="0">
              <a:effectLst/>
              <a:latin typeface="Calibri" panose="020F0502020204030204" pitchFamily="34" charset="0"/>
              <a:ea typeface="Calibri" panose="020F0502020204030204" pitchFamily="34" charset="0"/>
            </a:endParaRPr>
          </a:p>
          <a:p>
            <a:pPr>
              <a:spcAft>
                <a:spcPts val="1400"/>
              </a:spcAft>
            </a:pPr>
            <a:r>
              <a:rPr lang="it-IT" sz="1800" b="1" dirty="0">
                <a:effectLst/>
                <a:latin typeface="Calibri" panose="020F0502020204030204" pitchFamily="34" charset="0"/>
                <a:ea typeface="Calibri" panose="020F0502020204030204" pitchFamily="34" charset="0"/>
              </a:rPr>
              <a:t>Dal 31 </a:t>
            </a:r>
            <a:r>
              <a:rPr lang="it-IT" sz="1800" b="1">
                <a:effectLst/>
                <a:latin typeface="Calibri" panose="020F0502020204030204" pitchFamily="34" charset="0"/>
                <a:ea typeface="Calibri" panose="020F0502020204030204" pitchFamily="34" charset="0"/>
              </a:rPr>
              <a:t>agosto 2022 </a:t>
            </a:r>
            <a:r>
              <a:rPr lang="it-IT" sz="1800" b="1" dirty="0">
                <a:effectLst/>
                <a:latin typeface="Calibri" panose="020F0502020204030204" pitchFamily="34" charset="0"/>
                <a:ea typeface="Calibri" panose="020F0502020204030204" pitchFamily="34" charset="0"/>
              </a:rPr>
              <a:t>è operativo, presso il Dipartimento per lo sport è stato istituito, il Registro nazionale delle attività sportive dilettantistiche che assolve alle funzioni di certificazione della natura sportiva dilettantistica dell’attività svolta dalle  società e associazioni sportive nonché alle altre funzioni previste dalla normativa vigente. </a:t>
            </a:r>
            <a:endParaRPr lang="it-IT" sz="1800" dirty="0">
              <a:effectLst/>
              <a:latin typeface="Calibri" panose="020F0502020204030204" pitchFamily="34" charset="0"/>
              <a:ea typeface="Calibri" panose="020F0502020204030204" pitchFamily="34" charset="0"/>
            </a:endParaRPr>
          </a:p>
          <a:p>
            <a:pPr>
              <a:spcAft>
                <a:spcPts val="1400"/>
              </a:spcAft>
            </a:pPr>
            <a:r>
              <a:rPr lang="it-IT" sz="1800" b="1" dirty="0">
                <a:effectLst/>
                <a:latin typeface="Calibri" panose="020F0502020204030204" pitchFamily="34" charset="0"/>
                <a:ea typeface="Calibri" panose="020F0502020204030204" pitchFamily="34" charset="0"/>
              </a:rPr>
              <a:t>Il Registro è l’unico strumento certificatore dello svolgimento di attività sportiva dilettantistica al quale deve iscriversi ogni società o associazione dilettantistica riconosciuta ai fini sportivi da e affiliata a una Federazione sportiva nazionale, Disciplina sportiva associata o Ente di promozione sportiva.  </a:t>
            </a:r>
            <a:endParaRPr lang="it-IT" sz="1800" dirty="0">
              <a:effectLst/>
              <a:latin typeface="Calibri" panose="020F0502020204030204" pitchFamily="34" charset="0"/>
              <a:ea typeface="Calibri" panose="020F0502020204030204" pitchFamily="34" charset="0"/>
            </a:endParaRPr>
          </a:p>
          <a:p>
            <a:r>
              <a:rPr lang="it-IT" sz="1800" b="1" dirty="0">
                <a:effectLst/>
                <a:latin typeface="Calibri" panose="020F0502020204030204" pitchFamily="34" charset="0"/>
                <a:ea typeface="Calibri" panose="020F0502020204030204" pitchFamily="34" charset="0"/>
              </a:rPr>
              <a:t>Ai sensi dell’art. 12 del d. lgs. 28 febbraio 2021, n. 39, il Registro sostituisce a tutti gli effetti il precedente Registro nazionale delle associazioni e società sportive dilettantistiche già istituito presso il Comitato Olimpico Nazionale Italiano</a:t>
            </a:r>
            <a:endParaRPr lang="it-IT" sz="1800" dirty="0">
              <a:effectLst/>
              <a:latin typeface="Calibri" panose="020F0502020204030204" pitchFamily="34" charset="0"/>
              <a:ea typeface="Calibri" panose="020F0502020204030204" pitchFamily="34" charset="0"/>
            </a:endParaRPr>
          </a:p>
          <a:p>
            <a:pPr marL="0" indent="0">
              <a:buNone/>
            </a:pPr>
            <a:endParaRPr lang="it-IT" dirty="0"/>
          </a:p>
        </p:txBody>
      </p:sp>
    </p:spTree>
    <p:extLst>
      <p:ext uri="{BB962C8B-B14F-4D97-AF65-F5344CB8AC3E}">
        <p14:creationId xmlns:p14="http://schemas.microsoft.com/office/powerpoint/2010/main" val="422915908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E016A85-8E50-2B9A-B83C-1A0968666376}"/>
              </a:ext>
            </a:extLst>
          </p:cNvPr>
          <p:cNvSpPr>
            <a:spLocks noGrp="1"/>
          </p:cNvSpPr>
          <p:nvPr>
            <p:ph type="title"/>
          </p:nvPr>
        </p:nvSpPr>
        <p:spPr/>
        <p:txBody>
          <a:bodyPr/>
          <a:lstStyle/>
          <a:p>
            <a:pPr algn="ctr"/>
            <a:r>
              <a:rPr lang="it-IT" b="1" dirty="0"/>
              <a:t>Semplificazioni</a:t>
            </a:r>
          </a:p>
        </p:txBody>
      </p:sp>
      <p:graphicFrame>
        <p:nvGraphicFramePr>
          <p:cNvPr id="4" name="Segnaposto contenuto 3">
            <a:extLst>
              <a:ext uri="{FF2B5EF4-FFF2-40B4-BE49-F238E27FC236}">
                <a16:creationId xmlns:a16="http://schemas.microsoft.com/office/drawing/2014/main" id="{DC05317F-0E9E-B656-6869-32A1D6D83B30}"/>
              </a:ext>
            </a:extLst>
          </p:cNvPr>
          <p:cNvGraphicFramePr>
            <a:graphicFrameLocks noGrp="1"/>
          </p:cNvGraphicFramePr>
          <p:nvPr>
            <p:ph idx="1"/>
            <p:extLst>
              <p:ext uri="{D42A27DB-BD31-4B8C-83A1-F6EECF244321}">
                <p14:modId xmlns:p14="http://schemas.microsoft.com/office/powerpoint/2010/main" val="1732967633"/>
              </p:ext>
            </p:extLst>
          </p:nvPr>
        </p:nvGraphicFramePr>
        <p:xfrm>
          <a:off x="1504060" y="1925733"/>
          <a:ext cx="9289278" cy="4323335"/>
        </p:xfrm>
        <a:graphic>
          <a:graphicData uri="http://schemas.openxmlformats.org/drawingml/2006/table">
            <a:tbl>
              <a:tblPr firstRow="1" firstCol="1" bandRow="1"/>
              <a:tblGrid>
                <a:gridCol w="3824542">
                  <a:extLst>
                    <a:ext uri="{9D8B030D-6E8A-4147-A177-3AD203B41FA5}">
                      <a16:colId xmlns:a16="http://schemas.microsoft.com/office/drawing/2014/main" val="3037319151"/>
                    </a:ext>
                  </a:extLst>
                </a:gridCol>
                <a:gridCol w="5464736">
                  <a:extLst>
                    <a:ext uri="{9D8B030D-6E8A-4147-A177-3AD203B41FA5}">
                      <a16:colId xmlns:a16="http://schemas.microsoft.com/office/drawing/2014/main" val="2767244284"/>
                    </a:ext>
                  </a:extLst>
                </a:gridCol>
              </a:tblGrid>
              <a:tr h="766153">
                <a:tc>
                  <a:txBody>
                    <a:bodyPr/>
                    <a:lstStyle/>
                    <a:p>
                      <a:pPr algn="ctr">
                        <a:lnSpc>
                          <a:spcPct val="107000"/>
                        </a:lnSpc>
                        <a:spcAft>
                          <a:spcPts val="800"/>
                        </a:spcAft>
                      </a:pPr>
                      <a:r>
                        <a:rPr lang="it-IT" sz="1400" b="1" dirty="0">
                          <a:effectLst/>
                          <a:latin typeface="Calibri" panose="020F0502020204030204" pitchFamily="34" charset="0"/>
                          <a:ea typeface="Calibri" panose="020F0502020204030204" pitchFamily="34" charset="0"/>
                          <a:cs typeface="Times New Roman" panose="02020603050405020304" pitchFamily="18" charset="0"/>
                        </a:rPr>
                        <a:t> </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it-IT" sz="1400" b="1" dirty="0">
                          <a:effectLst/>
                          <a:latin typeface="Calibri" panose="020F0502020204030204" pitchFamily="34" charset="0"/>
                          <a:ea typeface="Calibri" panose="020F0502020204030204" pitchFamily="34" charset="0"/>
                          <a:cs typeface="Times New Roman" panose="02020603050405020304" pitchFamily="18" charset="0"/>
                        </a:rPr>
                        <a:t>ADEMPIMENTO</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it-IT" sz="1400" b="1" dirty="0">
                          <a:effectLst/>
                          <a:latin typeface="Calibri" panose="020F0502020204030204" pitchFamily="34" charset="0"/>
                          <a:ea typeface="Calibri" panose="020F0502020204030204" pitchFamily="34" charset="0"/>
                          <a:cs typeface="Times New Roman" panose="02020603050405020304" pitchFamily="18" charset="0"/>
                        </a:rPr>
                        <a:t> </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it-IT" sz="1400" b="1" dirty="0">
                          <a:effectLst/>
                          <a:latin typeface="Calibri" panose="020F0502020204030204" pitchFamily="34" charset="0"/>
                          <a:ea typeface="Calibri" panose="020F0502020204030204" pitchFamily="34" charset="0"/>
                          <a:cs typeface="Times New Roman" panose="02020603050405020304" pitchFamily="18" charset="0"/>
                        </a:rPr>
                        <a:t> </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it-IT" sz="1400" b="1" dirty="0">
                          <a:effectLst/>
                          <a:latin typeface="Calibri" panose="020F0502020204030204" pitchFamily="34" charset="0"/>
                          <a:ea typeface="Calibri" panose="020F0502020204030204" pitchFamily="34" charset="0"/>
                          <a:cs typeface="Times New Roman" panose="02020603050405020304" pitchFamily="18" charset="0"/>
                        </a:rPr>
                        <a:t>FUNZIONI NEL REGISTRO PREVISTE NEL CORRETTIVO</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6145734"/>
                  </a:ext>
                </a:extLst>
              </a:tr>
              <a:tr h="710432">
                <a:tc>
                  <a:txBody>
                    <a:bodyPr/>
                    <a:lstStyle/>
                    <a:p>
                      <a:pPr marL="200660" indent="-200660" algn="just">
                        <a:lnSpc>
                          <a:spcPct val="107000"/>
                        </a:lnSpc>
                      </a:pPr>
                      <a:r>
                        <a:rPr lang="it-IT" sz="14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Font typeface="+mj-lt"/>
                        <a:buAutoNum type="arabicParenR"/>
                      </a:pPr>
                      <a:r>
                        <a:rPr lang="it-IT" sz="1400" u="sng" strike="noStrike" dirty="0">
                          <a:effectLst/>
                          <a:latin typeface="Calibri" panose="020F0502020204030204" pitchFamily="34" charset="0"/>
                          <a:ea typeface="Calibri" panose="020F0502020204030204" pitchFamily="34" charset="0"/>
                          <a:cs typeface="Times New Roman" panose="02020603050405020304" pitchFamily="18" charset="0"/>
                        </a:rPr>
                        <a:t>Comunicazione informazioni al Ministero del Lavoro</a:t>
                      </a:r>
                      <a:endParaRPr lang="it-IT" sz="1400" u="none" strike="noStrike"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4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it-IT" sz="14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it-IT" sz="1400">
                          <a:effectLst/>
                          <a:latin typeface="Calibri" panose="020F0502020204030204" pitchFamily="34" charset="0"/>
                          <a:ea typeface="Calibri" panose="020F0502020204030204" pitchFamily="34" charset="0"/>
                          <a:cs typeface="Times New Roman" panose="02020603050405020304" pitchFamily="18" charset="0"/>
                        </a:rPr>
                        <a:t>Possibilità di effettuare mediante il Registro, ove sarà inserita apposita funzione che consente la comunicazione diretta al Centro dell’Impiego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001807"/>
                  </a:ext>
                </a:extLst>
              </a:tr>
              <a:tr h="816566">
                <a:tc>
                  <a:txBody>
                    <a:bodyPr/>
                    <a:lstStyle/>
                    <a:p>
                      <a:pPr>
                        <a:lnSpc>
                          <a:spcPct val="107000"/>
                        </a:lnSpc>
                        <a:spcAft>
                          <a:spcPts val="800"/>
                        </a:spcAft>
                      </a:pPr>
                      <a:r>
                        <a:rPr lang="it-IT" sz="14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Font typeface="+mj-lt"/>
                        <a:buAutoNum type="arabicParenR"/>
                      </a:pPr>
                      <a:r>
                        <a:rPr lang="it-IT" sz="1400" u="sng" strike="noStrike" dirty="0">
                          <a:effectLst/>
                          <a:latin typeface="Calibri" panose="020F0502020204030204" pitchFamily="34" charset="0"/>
                          <a:ea typeface="Calibri" panose="020F0502020204030204" pitchFamily="34" charset="0"/>
                          <a:cs typeface="Times New Roman" panose="02020603050405020304" pitchFamily="18" charset="0"/>
                        </a:rPr>
                        <a:t>Comunicazione “UNIEMENS” all’INPS</a:t>
                      </a:r>
                      <a:endParaRPr lang="it-IT" sz="1400" u="none" strike="noStrike"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4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it-IT" sz="1400" dirty="0">
                          <a:effectLst/>
                          <a:latin typeface="Calibri" panose="020F0502020204030204" pitchFamily="34" charset="0"/>
                          <a:ea typeface="Calibri" panose="020F0502020204030204" pitchFamily="34" charset="0"/>
                          <a:cs typeface="Times New Roman" panose="02020603050405020304" pitchFamily="18" charset="0"/>
                        </a:rPr>
                        <a:t>Possibilità di effettuare il calcolo e  la comunicazione tramite apposita funzione all’interno del Registro</a:t>
                      </a:r>
                    </a:p>
                    <a:p>
                      <a:pPr>
                        <a:lnSpc>
                          <a:spcPct val="107000"/>
                        </a:lnSpc>
                        <a:spcAft>
                          <a:spcPts val="800"/>
                        </a:spcAft>
                      </a:pPr>
                      <a:r>
                        <a:rPr lang="it-IT" sz="14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43721539"/>
                  </a:ext>
                </a:extLst>
              </a:tr>
              <a:tr h="1429886">
                <a:tc>
                  <a:txBody>
                    <a:bodyPr/>
                    <a:lstStyle/>
                    <a:p>
                      <a:pPr marL="200660" indent="-200660">
                        <a:lnSpc>
                          <a:spcPct val="107000"/>
                        </a:lnSpc>
                        <a:spcAft>
                          <a:spcPts val="800"/>
                        </a:spcAft>
                        <a:tabLst>
                          <a:tab pos="647700" algn="l"/>
                        </a:tabLst>
                      </a:pPr>
                      <a:r>
                        <a:rPr lang="it-IT" sz="14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Font typeface="+mj-lt"/>
                        <a:buAutoNum type="arabicParenR"/>
                        <a:tabLst>
                          <a:tab pos="647700" algn="l"/>
                        </a:tabLst>
                      </a:pPr>
                      <a:r>
                        <a:rPr lang="it-IT" sz="1400" u="sng" strike="noStrike" dirty="0">
                          <a:effectLst/>
                          <a:latin typeface="Calibri" panose="020F0502020204030204" pitchFamily="34" charset="0"/>
                          <a:ea typeface="Calibri" panose="020F0502020204030204" pitchFamily="34" charset="0"/>
                          <a:cs typeface="Times New Roman" panose="02020603050405020304" pitchFamily="18" charset="0"/>
                        </a:rPr>
                        <a:t>Emissione di cedolino paga</a:t>
                      </a:r>
                      <a:endParaRPr lang="it-IT" sz="1400" u="none" strike="noStrike"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tabLst>
                          <a:tab pos="647700" algn="l"/>
                        </a:tabLst>
                      </a:pPr>
                      <a:r>
                        <a:rPr lang="it-IT" sz="14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it-IT" sz="14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it-IT" sz="1400" dirty="0">
                          <a:effectLst/>
                          <a:latin typeface="Calibri" panose="020F0502020204030204" pitchFamily="34" charset="0"/>
                          <a:ea typeface="Calibri" panose="020F0502020204030204" pitchFamily="34" charset="0"/>
                          <a:cs typeface="Times New Roman" panose="02020603050405020304" pitchFamily="18" charset="0"/>
                        </a:rPr>
                        <a:t>Per gli importi fino ad € 15.000,00, il Committente non dovrà emettere nessun cedolino paga, in quanto all’interno del Registro sarà prevista una funzione che prevede la liquidazione dei compensi ed il calcolo dell’eventuale contributo previdenziale.</a:t>
                      </a:r>
                    </a:p>
                    <a:p>
                      <a:pPr>
                        <a:lnSpc>
                          <a:spcPct val="107000"/>
                        </a:lnSpc>
                        <a:spcAft>
                          <a:spcPts val="800"/>
                        </a:spcAft>
                      </a:pPr>
                      <a:r>
                        <a:rPr lang="it-IT" sz="14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9421418"/>
                  </a:ext>
                </a:extLst>
              </a:tr>
            </a:tbl>
          </a:graphicData>
        </a:graphic>
      </p:graphicFrame>
    </p:spTree>
    <p:extLst>
      <p:ext uri="{BB962C8B-B14F-4D97-AF65-F5344CB8AC3E}">
        <p14:creationId xmlns:p14="http://schemas.microsoft.com/office/powerpoint/2010/main" val="300682733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E016A85-8E50-2B9A-B83C-1A0968666376}"/>
              </a:ext>
            </a:extLst>
          </p:cNvPr>
          <p:cNvSpPr>
            <a:spLocks noGrp="1"/>
          </p:cNvSpPr>
          <p:nvPr>
            <p:ph type="title"/>
          </p:nvPr>
        </p:nvSpPr>
        <p:spPr/>
        <p:txBody>
          <a:bodyPr/>
          <a:lstStyle/>
          <a:p>
            <a:pPr algn="ctr"/>
            <a:r>
              <a:rPr lang="it-IT" b="1"/>
              <a:t>Semplificazioni</a:t>
            </a:r>
            <a:endParaRPr lang="it-IT" b="1" dirty="0"/>
          </a:p>
        </p:txBody>
      </p:sp>
      <p:graphicFrame>
        <p:nvGraphicFramePr>
          <p:cNvPr id="6" name="Segnaposto contenuto 5">
            <a:extLst>
              <a:ext uri="{FF2B5EF4-FFF2-40B4-BE49-F238E27FC236}">
                <a16:creationId xmlns:a16="http://schemas.microsoft.com/office/drawing/2014/main" id="{5FBD25A5-A599-815C-C22B-C2BCC51848CB}"/>
              </a:ext>
            </a:extLst>
          </p:cNvPr>
          <p:cNvGraphicFramePr>
            <a:graphicFrameLocks noGrp="1"/>
          </p:cNvGraphicFramePr>
          <p:nvPr>
            <p:ph idx="1"/>
            <p:extLst>
              <p:ext uri="{D42A27DB-BD31-4B8C-83A1-F6EECF244321}">
                <p14:modId xmlns:p14="http://schemas.microsoft.com/office/powerpoint/2010/main" val="3347587847"/>
              </p:ext>
            </p:extLst>
          </p:nvPr>
        </p:nvGraphicFramePr>
        <p:xfrm>
          <a:off x="828942" y="1768978"/>
          <a:ext cx="10098173" cy="3926396"/>
        </p:xfrm>
        <a:graphic>
          <a:graphicData uri="http://schemas.openxmlformats.org/drawingml/2006/table">
            <a:tbl>
              <a:tblPr firstRow="1" firstCol="1" bandRow="1"/>
              <a:tblGrid>
                <a:gridCol w="4447844">
                  <a:extLst>
                    <a:ext uri="{9D8B030D-6E8A-4147-A177-3AD203B41FA5}">
                      <a16:colId xmlns:a16="http://schemas.microsoft.com/office/drawing/2014/main" val="3801275318"/>
                    </a:ext>
                  </a:extLst>
                </a:gridCol>
                <a:gridCol w="5650329">
                  <a:extLst>
                    <a:ext uri="{9D8B030D-6E8A-4147-A177-3AD203B41FA5}">
                      <a16:colId xmlns:a16="http://schemas.microsoft.com/office/drawing/2014/main" val="3880460130"/>
                    </a:ext>
                  </a:extLst>
                </a:gridCol>
              </a:tblGrid>
              <a:tr h="970136">
                <a:tc>
                  <a:txBody>
                    <a:bodyPr/>
                    <a:lstStyle/>
                    <a:p>
                      <a:pPr algn="ctr">
                        <a:lnSpc>
                          <a:spcPct val="107000"/>
                        </a:lnSpc>
                        <a:spcAft>
                          <a:spcPts val="800"/>
                        </a:spcAft>
                      </a:pPr>
                      <a:r>
                        <a:rPr lang="it-IT" sz="1600" b="1" dirty="0">
                          <a:effectLst/>
                          <a:latin typeface="Calibri" panose="020F0502020204030204" pitchFamily="34" charset="0"/>
                          <a:ea typeface="Calibri" panose="020F0502020204030204" pitchFamily="34" charset="0"/>
                          <a:cs typeface="Times New Roman" panose="02020603050405020304" pitchFamily="18" charset="0"/>
                        </a:rPr>
                        <a:t> </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it-IT" sz="1600" b="1" dirty="0">
                          <a:effectLst/>
                          <a:latin typeface="Calibri" panose="020F0502020204030204" pitchFamily="34" charset="0"/>
                          <a:ea typeface="Calibri" panose="020F0502020204030204" pitchFamily="34" charset="0"/>
                          <a:cs typeface="Times New Roman" panose="02020603050405020304" pitchFamily="18" charset="0"/>
                        </a:rPr>
                        <a:t>ADEMPIMENTO</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it-IT" sz="1600" b="1" dirty="0">
                          <a:effectLst/>
                          <a:latin typeface="Calibri" panose="020F0502020204030204" pitchFamily="34" charset="0"/>
                          <a:ea typeface="Calibri" panose="020F0502020204030204" pitchFamily="34" charset="0"/>
                          <a:cs typeface="Times New Roman" panose="02020603050405020304" pitchFamily="18" charset="0"/>
                        </a:rPr>
                        <a:t> </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it-IT" sz="1600" b="1" dirty="0">
                          <a:effectLst/>
                          <a:latin typeface="Calibri" panose="020F0502020204030204" pitchFamily="34" charset="0"/>
                          <a:ea typeface="Calibri" panose="020F0502020204030204" pitchFamily="34" charset="0"/>
                          <a:cs typeface="Times New Roman" panose="02020603050405020304" pitchFamily="18" charset="0"/>
                        </a:rPr>
                        <a:t> </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it-IT" sz="1600" b="1" dirty="0">
                          <a:effectLst/>
                          <a:latin typeface="Calibri" panose="020F0502020204030204" pitchFamily="34" charset="0"/>
                          <a:ea typeface="Calibri" panose="020F0502020204030204" pitchFamily="34" charset="0"/>
                          <a:cs typeface="Times New Roman" panose="02020603050405020304" pitchFamily="18" charset="0"/>
                        </a:rPr>
                        <a:t>FUNZIONI OPERATIVE ALLO STUDIO DEL DIPARTIMENTO PER L’INSERIMENTO NEL REGISTRO</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6273711"/>
                  </a:ext>
                </a:extLst>
              </a:tr>
              <a:tr h="970136">
                <a:tc>
                  <a:txBody>
                    <a:bodyPr/>
                    <a:lstStyle/>
                    <a:p>
                      <a:pPr>
                        <a:lnSpc>
                          <a:spcPct val="107000"/>
                        </a:lnSpc>
                        <a:spcAft>
                          <a:spcPts val="800"/>
                        </a:spcAft>
                      </a:pPr>
                      <a:r>
                        <a:rPr lang="it-IT" sz="1600" dirty="0">
                          <a:effectLst/>
                          <a:latin typeface="Calibri" panose="020F0502020204030204" pitchFamily="34" charset="0"/>
                          <a:ea typeface="Calibri" panose="020F0502020204030204" pitchFamily="34" charset="0"/>
                          <a:cs typeface="Times New Roman" panose="02020603050405020304" pitchFamily="18" charset="0"/>
                        </a:rPr>
                        <a:t> </a:t>
                      </a:r>
                    </a:p>
                    <a:p>
                      <a:pPr marL="0" lvl="0" indent="0" algn="ctr">
                        <a:lnSpc>
                          <a:spcPct val="107000"/>
                        </a:lnSpc>
                        <a:spcAft>
                          <a:spcPts val="800"/>
                        </a:spcAft>
                        <a:buFont typeface="+mj-lt"/>
                        <a:buNone/>
                      </a:pPr>
                      <a:r>
                        <a:rPr lang="it-IT" sz="1600" u="sng" dirty="0">
                          <a:effectLst/>
                          <a:latin typeface="Calibri" panose="020F0502020204030204" pitchFamily="34" charset="0"/>
                          <a:ea typeface="Calibri" panose="020F0502020204030204" pitchFamily="34" charset="0"/>
                          <a:cs typeface="Times New Roman" panose="02020603050405020304" pitchFamily="18" charset="0"/>
                        </a:rPr>
                        <a:t>Predisposizione del modello F24</a:t>
                      </a:r>
                    </a:p>
                    <a:p>
                      <a:pPr>
                        <a:lnSpc>
                          <a:spcPct val="107000"/>
                        </a:lnSpc>
                        <a:spcAft>
                          <a:spcPts val="800"/>
                        </a:spcAft>
                      </a:pPr>
                      <a:r>
                        <a:rPr lang="it-IT" sz="16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it-IT" sz="16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it-IT" sz="1600" dirty="0">
                          <a:effectLst/>
                          <a:latin typeface="Calibri" panose="020F0502020204030204" pitchFamily="34" charset="0"/>
                          <a:ea typeface="Calibri" panose="020F0502020204030204" pitchFamily="34" charset="0"/>
                          <a:cs typeface="Times New Roman" panose="02020603050405020304" pitchFamily="18" charset="0"/>
                        </a:rPr>
                        <a:t>Possibilità di generarla tramite il Registro mediante il Registro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3763971"/>
                  </a:ext>
                </a:extLst>
              </a:tr>
              <a:tr h="1086931">
                <a:tc>
                  <a:txBody>
                    <a:bodyPr/>
                    <a:lstStyle/>
                    <a:p>
                      <a:pPr>
                        <a:lnSpc>
                          <a:spcPct val="107000"/>
                        </a:lnSpc>
                        <a:spcAft>
                          <a:spcPts val="800"/>
                        </a:spcAft>
                      </a:pPr>
                      <a:r>
                        <a:rPr lang="it-IT" sz="1600" dirty="0">
                          <a:effectLst/>
                          <a:latin typeface="Calibri" panose="020F0502020204030204" pitchFamily="34" charset="0"/>
                          <a:ea typeface="Calibri" panose="020F0502020204030204" pitchFamily="34" charset="0"/>
                          <a:cs typeface="Times New Roman" panose="02020603050405020304" pitchFamily="18" charset="0"/>
                        </a:rPr>
                        <a:t> </a:t>
                      </a:r>
                    </a:p>
                    <a:p>
                      <a:pPr marL="0" lvl="0" indent="0" algn="ctr">
                        <a:lnSpc>
                          <a:spcPct val="107000"/>
                        </a:lnSpc>
                        <a:buFont typeface="+mj-lt"/>
                        <a:buNone/>
                      </a:pPr>
                      <a:r>
                        <a:rPr lang="it-IT" sz="1600" u="sng" dirty="0">
                          <a:effectLst/>
                          <a:latin typeface="Calibri" panose="020F0502020204030204" pitchFamily="34" charset="0"/>
                          <a:ea typeface="Calibri" panose="020F0502020204030204" pitchFamily="34" charset="0"/>
                          <a:cs typeface="Times New Roman" panose="02020603050405020304" pitchFamily="18" charset="0"/>
                        </a:rPr>
                        <a:t>Comunicazione all’INAIL e liquidazione saldo del premio dovuto</a:t>
                      </a:r>
                    </a:p>
                    <a:p>
                      <a:pPr marL="200660" algn="just">
                        <a:lnSpc>
                          <a:spcPct val="107000"/>
                        </a:lnSpc>
                        <a:spcAft>
                          <a:spcPts val="800"/>
                        </a:spcAft>
                      </a:pPr>
                      <a:r>
                        <a:rPr lang="it-IT" sz="16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it-IT" sz="16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it-IT" sz="1600" dirty="0">
                          <a:effectLst/>
                          <a:latin typeface="Calibri" panose="020F0502020204030204" pitchFamily="34" charset="0"/>
                          <a:ea typeface="Calibri" panose="020F0502020204030204" pitchFamily="34" charset="0"/>
                          <a:cs typeface="Times New Roman" panose="02020603050405020304" pitchFamily="18" charset="0"/>
                        </a:rPr>
                        <a:t>Possibilità di ottemperare agli adempimenti  mediante il Registro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67281707"/>
                  </a:ext>
                </a:extLst>
              </a:tr>
              <a:tr h="844042">
                <a:tc>
                  <a:txBody>
                    <a:bodyPr/>
                    <a:lstStyle/>
                    <a:p>
                      <a:pPr>
                        <a:lnSpc>
                          <a:spcPct val="107000"/>
                        </a:lnSpc>
                        <a:spcAft>
                          <a:spcPts val="800"/>
                        </a:spcAft>
                      </a:pPr>
                      <a:r>
                        <a:rPr lang="it-IT" sz="1600" dirty="0">
                          <a:effectLst/>
                          <a:latin typeface="Calibri" panose="020F0502020204030204" pitchFamily="34" charset="0"/>
                          <a:ea typeface="Calibri" panose="020F0502020204030204" pitchFamily="34" charset="0"/>
                          <a:cs typeface="Times New Roman" panose="02020603050405020304" pitchFamily="18" charset="0"/>
                        </a:rPr>
                        <a:t> </a:t>
                      </a:r>
                      <a:r>
                        <a:rPr lang="it-IT" sz="1600" u="sng" dirty="0">
                          <a:effectLst/>
                          <a:latin typeface="Calibri" panose="020F0502020204030204" pitchFamily="34" charset="0"/>
                          <a:ea typeface="Calibri" panose="020F0502020204030204" pitchFamily="34" charset="0"/>
                          <a:cs typeface="Times New Roman" panose="02020603050405020304" pitchFamily="18" charset="0"/>
                        </a:rPr>
                        <a:t>Predisposizione della Certificazione Unica</a:t>
                      </a:r>
                    </a:p>
                    <a:p>
                      <a:pPr marL="200660" algn="just">
                        <a:lnSpc>
                          <a:spcPct val="107000"/>
                        </a:lnSpc>
                        <a:spcAft>
                          <a:spcPts val="800"/>
                        </a:spcAft>
                      </a:pPr>
                      <a:r>
                        <a:rPr lang="it-IT" sz="16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it-IT" sz="1600" dirty="0">
                          <a:effectLst/>
                          <a:latin typeface="Calibri" panose="020F0502020204030204" pitchFamily="34" charset="0"/>
                          <a:ea typeface="Calibri" panose="020F0502020204030204" pitchFamily="34" charset="0"/>
                          <a:cs typeface="Times New Roman" panose="02020603050405020304" pitchFamily="18" charset="0"/>
                        </a:rPr>
                        <a:t> Generazione della Certificazione e predisposizione di file per la trasmissione  all’Agenzia delle Entrate mediante intermediario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6245084"/>
                  </a:ext>
                </a:extLst>
              </a:tr>
            </a:tbl>
          </a:graphicData>
        </a:graphic>
      </p:graphicFrame>
    </p:spTree>
    <p:extLst>
      <p:ext uri="{BB962C8B-B14F-4D97-AF65-F5344CB8AC3E}">
        <p14:creationId xmlns:p14="http://schemas.microsoft.com/office/powerpoint/2010/main" val="279620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452673" y="1028874"/>
            <a:ext cx="11514739" cy="646331"/>
          </a:xfrm>
          <a:prstGeom prst="rect">
            <a:avLst/>
          </a:prstGeom>
          <a:noFill/>
        </p:spPr>
        <p:txBody>
          <a:bodyPr wrap="square" rtlCol="0">
            <a:spAutoFit/>
          </a:bodyPr>
          <a:lstStyle/>
          <a:p>
            <a:pPr algn="ctr">
              <a:spcAft>
                <a:spcPts val="900"/>
              </a:spcAft>
            </a:pPr>
            <a:r>
              <a:rPr lang="it-IT" sz="3600" dirty="0">
                <a:solidFill>
                  <a:srgbClr val="FF0000"/>
                </a:solidFill>
              </a:rPr>
              <a:t>  </a:t>
            </a:r>
            <a:r>
              <a:rPr lang="it-IT" sz="3600" dirty="0"/>
              <a:t>LEGGE 8 agosto 2019 , n. 86</a:t>
            </a:r>
            <a:endParaRPr lang="it-IT" sz="3600" dirty="0">
              <a:latin typeface="Montserrat" pitchFamily="2" charset="77"/>
            </a:endParaRPr>
          </a:p>
        </p:txBody>
      </p:sp>
      <p:sp>
        <p:nvSpPr>
          <p:cNvPr id="2" name="Segnaposto numero diapositiva 1"/>
          <p:cNvSpPr>
            <a:spLocks noGrp="1"/>
          </p:cNvSpPr>
          <p:nvPr>
            <p:ph type="sldNum" sz="quarter" idx="12"/>
          </p:nvPr>
        </p:nvSpPr>
        <p:spPr/>
        <p:txBody>
          <a:bodyPr/>
          <a:lstStyle/>
          <a:p>
            <a:fld id="{B9FFCEAD-F6B8-1448-B776-A4148F5BC9C9}" type="slidenum">
              <a:rPr lang="it-IT" smtClean="0"/>
              <a:t>5</a:t>
            </a:fld>
            <a:endParaRPr lang="it-IT"/>
          </a:p>
        </p:txBody>
      </p:sp>
      <p:sp>
        <p:nvSpPr>
          <p:cNvPr id="9" name="Rettangolo 8">
            <a:extLst>
              <a:ext uri="{FF2B5EF4-FFF2-40B4-BE49-F238E27FC236}">
                <a16:creationId xmlns:a16="http://schemas.microsoft.com/office/drawing/2014/main" id="{C72C0AED-EB36-E44C-B354-4638C4536E3A}"/>
              </a:ext>
            </a:extLst>
          </p:cNvPr>
          <p:cNvSpPr/>
          <p:nvPr/>
        </p:nvSpPr>
        <p:spPr>
          <a:xfrm>
            <a:off x="838200" y="2247051"/>
            <a:ext cx="11000789" cy="4131900"/>
          </a:xfrm>
          <a:prstGeom prst="rect">
            <a:avLst/>
          </a:prstGeom>
        </p:spPr>
        <p:txBody>
          <a:bodyPr wrap="square">
            <a:spAutoFit/>
          </a:bodyPr>
          <a:lstStyle/>
          <a:p>
            <a:pPr algn="just">
              <a:spcAft>
                <a:spcPts val="900"/>
              </a:spcAft>
            </a:pPr>
            <a:r>
              <a:rPr lang="it-IT" sz="2400" dirty="0"/>
              <a:t>e) valorizzazione della formazione dei lavoratori sportivi, in particolare dei giovani atleti, al fine di garantire loro una crescita non solo sportiva, ma anche culturale ed educativa </a:t>
            </a:r>
            <a:r>
              <a:rPr lang="it-IT" sz="2400" dirty="0" err="1"/>
              <a:t>nonche</a:t>
            </a:r>
            <a:r>
              <a:rPr lang="it-IT" sz="2400" dirty="0"/>
              <a:t>' una preparazione professionale che favorisca l'accesso </a:t>
            </a:r>
            <a:r>
              <a:rPr lang="it-IT" sz="2400" dirty="0" err="1"/>
              <a:t>all'attivita'</a:t>
            </a:r>
            <a:r>
              <a:rPr lang="it-IT" sz="2400" dirty="0"/>
              <a:t> lavorativa anche alla fine della carriera sportiva; </a:t>
            </a:r>
          </a:p>
          <a:p>
            <a:pPr algn="just">
              <a:spcAft>
                <a:spcPts val="900"/>
              </a:spcAft>
            </a:pPr>
            <a:r>
              <a:rPr lang="it-IT" sz="2400" dirty="0"/>
              <a:t>f) disciplina dei rapporti di collaborazione di carattere amministrativo gestionale di natura non professionale per le prestazioni rese in favore delle </a:t>
            </a:r>
            <a:r>
              <a:rPr lang="it-IT" sz="2400" dirty="0" err="1"/>
              <a:t>societa'</a:t>
            </a:r>
            <a:r>
              <a:rPr lang="it-IT" sz="2400" dirty="0"/>
              <a:t> e associazioni sportive dilettantistiche, tenendo conto delle </a:t>
            </a:r>
            <a:r>
              <a:rPr lang="it-IT" sz="2400" dirty="0" err="1"/>
              <a:t>peculiarita'</a:t>
            </a:r>
            <a:r>
              <a:rPr lang="it-IT" sz="2400" dirty="0"/>
              <a:t> di queste ultime e del loro fine non lucrativo; </a:t>
            </a:r>
          </a:p>
          <a:p>
            <a:pPr algn="just">
              <a:spcAft>
                <a:spcPts val="900"/>
              </a:spcAft>
            </a:pPr>
            <a:endParaRPr lang="it-IT" sz="2400" dirty="0">
              <a:solidFill>
                <a:srgbClr val="14274A"/>
              </a:solidFill>
              <a:latin typeface="Montserrat" pitchFamily="2" charset="77"/>
            </a:endParaRPr>
          </a:p>
          <a:p>
            <a:pPr algn="just">
              <a:spcAft>
                <a:spcPts val="900"/>
              </a:spcAft>
            </a:pPr>
            <a:r>
              <a:rPr lang="it-IT" sz="2400" dirty="0" err="1">
                <a:solidFill>
                  <a:srgbClr val="14274A"/>
                </a:solidFill>
                <a:latin typeface="Montserrat" pitchFamily="2" charset="77"/>
              </a:rPr>
              <a:t>Ect</a:t>
            </a:r>
            <a:r>
              <a:rPr lang="it-IT" sz="2400" dirty="0">
                <a:solidFill>
                  <a:srgbClr val="14274A"/>
                </a:solidFill>
                <a:latin typeface="Montserrat" pitchFamily="2" charset="77"/>
              </a:rPr>
              <a:t>. __________________</a:t>
            </a:r>
          </a:p>
        </p:txBody>
      </p:sp>
    </p:spTree>
    <p:extLst>
      <p:ext uri="{BB962C8B-B14F-4D97-AF65-F5344CB8AC3E}">
        <p14:creationId xmlns:p14="http://schemas.microsoft.com/office/powerpoint/2010/main" val="3343275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303260" y="473705"/>
            <a:ext cx="10664151" cy="646331"/>
          </a:xfrm>
          <a:prstGeom prst="rect">
            <a:avLst/>
          </a:prstGeom>
          <a:noFill/>
        </p:spPr>
        <p:txBody>
          <a:bodyPr wrap="square" rtlCol="0">
            <a:spAutoFit/>
          </a:bodyPr>
          <a:lstStyle/>
          <a:p>
            <a:r>
              <a:rPr lang="it-IT" sz="3600" b="1" dirty="0">
                <a:latin typeface="Avenir Black" panose="02000503020000020003" pitchFamily="2" charset="0"/>
              </a:rPr>
              <a:t>Decreto Legislativo 28 febbraio 2021, n. 36</a:t>
            </a:r>
            <a:endParaRPr lang="it-IT" sz="3600" b="1" dirty="0">
              <a:latin typeface="Avenir Black" panose="02000503020000020003" pitchFamily="2" charset="0"/>
              <a:ea typeface="Avenir Black" charset="0"/>
              <a:cs typeface="Avenir Black" charset="0"/>
            </a:endParaRPr>
          </a:p>
        </p:txBody>
      </p:sp>
      <p:sp>
        <p:nvSpPr>
          <p:cNvPr id="2" name="Segnaposto numero diapositiva 1"/>
          <p:cNvSpPr>
            <a:spLocks noGrp="1"/>
          </p:cNvSpPr>
          <p:nvPr>
            <p:ph type="sldNum" sz="quarter" idx="12"/>
          </p:nvPr>
        </p:nvSpPr>
        <p:spPr/>
        <p:txBody>
          <a:bodyPr/>
          <a:lstStyle/>
          <a:p>
            <a:fld id="{B9FFCEAD-F6B8-1448-B776-A4148F5BC9C9}" type="slidenum">
              <a:rPr lang="it-IT" smtClean="0"/>
              <a:t>6</a:t>
            </a:fld>
            <a:endParaRPr lang="it-IT"/>
          </a:p>
        </p:txBody>
      </p:sp>
      <p:sp>
        <p:nvSpPr>
          <p:cNvPr id="9" name="Rettangolo 8">
            <a:extLst>
              <a:ext uri="{FF2B5EF4-FFF2-40B4-BE49-F238E27FC236}">
                <a16:creationId xmlns:a16="http://schemas.microsoft.com/office/drawing/2014/main" id="{C72C0AED-EB36-E44C-B354-4638C4536E3A}"/>
              </a:ext>
            </a:extLst>
          </p:cNvPr>
          <p:cNvSpPr/>
          <p:nvPr/>
        </p:nvSpPr>
        <p:spPr>
          <a:xfrm>
            <a:off x="515033" y="2248652"/>
            <a:ext cx="11311766" cy="3454792"/>
          </a:xfrm>
          <a:prstGeom prst="rect">
            <a:avLst/>
          </a:prstGeom>
        </p:spPr>
        <p:txBody>
          <a:bodyPr wrap="square">
            <a:spAutoFit/>
          </a:bodyPr>
          <a:lstStyle/>
          <a:p>
            <a:pPr>
              <a:spcAft>
                <a:spcPts val="900"/>
              </a:spcAft>
            </a:pPr>
            <a:r>
              <a:rPr lang="it-IT" sz="2000" b="0" i="0" dirty="0">
                <a:solidFill>
                  <a:srgbClr val="000000"/>
                </a:solidFill>
                <a:effectLst/>
              </a:rPr>
              <a:t>Con il </a:t>
            </a:r>
            <a:r>
              <a:rPr lang="it-IT" sz="2000" b="1" i="0" dirty="0">
                <a:solidFill>
                  <a:srgbClr val="000000"/>
                </a:solidFill>
                <a:effectLst/>
              </a:rPr>
              <a:t>decreto legislativo 28 febbraio 2021, n. 36,</a:t>
            </a:r>
            <a:r>
              <a:rPr lang="it-IT" sz="2000" b="0" i="0" dirty="0">
                <a:solidFill>
                  <a:srgbClr val="000000"/>
                </a:solidFill>
                <a:effectLst/>
              </a:rPr>
              <a:t> pubblicato sulla Gazzetta Ufficiale del 18.3.21, n. 67, è stata data </a:t>
            </a:r>
            <a:r>
              <a:rPr lang="it-IT" sz="2000" b="1" i="0" dirty="0">
                <a:solidFill>
                  <a:srgbClr val="000000"/>
                </a:solidFill>
                <a:effectLst/>
              </a:rPr>
              <a:t>attuazione all’art. 5 della legge 8 agosto 2019, n. 86,</a:t>
            </a:r>
            <a:r>
              <a:rPr lang="it-IT" sz="2000" b="0" i="0" dirty="0">
                <a:solidFill>
                  <a:srgbClr val="000000"/>
                </a:solidFill>
                <a:effectLst/>
              </a:rPr>
              <a:t> recante i principi e i criteri direttivi di esercizio della delega relativa al riordino e alla riforma delle disposizioni in materia di enti sportivi professionistici e dilettantistici nonché del rapporto di lavoro sportivo.</a:t>
            </a:r>
            <a:r>
              <a:rPr lang="it-IT" sz="2000" dirty="0">
                <a:solidFill>
                  <a:srgbClr val="14274A"/>
                </a:solidFill>
              </a:rPr>
              <a:t> </a:t>
            </a:r>
          </a:p>
          <a:p>
            <a:pPr algn="just">
              <a:spcAft>
                <a:spcPts val="900"/>
              </a:spcAft>
            </a:pPr>
            <a:r>
              <a:rPr lang="it-IT" sz="2000" b="0" i="0" dirty="0">
                <a:solidFill>
                  <a:srgbClr val="000000"/>
                </a:solidFill>
                <a:effectLst/>
              </a:rPr>
              <a:t>La nuova normativa disponeva che l’attività a titolo oneroso può essere svolta (</a:t>
            </a:r>
            <a:r>
              <a:rPr lang="it-IT" sz="2000" b="1" i="0" dirty="0">
                <a:solidFill>
                  <a:srgbClr val="000000"/>
                </a:solidFill>
                <a:effectLst/>
              </a:rPr>
              <a:t>art. 25, 2° comma,)</a:t>
            </a:r>
            <a:r>
              <a:rPr lang="it-IT" sz="2000" b="0" i="0" dirty="0">
                <a:solidFill>
                  <a:srgbClr val="000000"/>
                </a:solidFill>
                <a:effectLst/>
              </a:rPr>
              <a:t> sulla base di un rapporto di lavoro subordinato, o di un rapporto di lavoro autonomo, quest’ultimo anche nella forma della collaborazione coordinata e continuativa, o può ricorrere altresì (art.</a:t>
            </a:r>
            <a:r>
              <a:rPr lang="it-IT" sz="2000" b="1" i="0" dirty="0">
                <a:solidFill>
                  <a:srgbClr val="000000"/>
                </a:solidFill>
                <a:effectLst/>
              </a:rPr>
              <a:t> 25, 4°comma)</a:t>
            </a:r>
            <a:r>
              <a:rPr lang="it-IT" sz="2000" b="0" i="0" dirty="0">
                <a:solidFill>
                  <a:srgbClr val="000000"/>
                </a:solidFill>
                <a:effectLst/>
              </a:rPr>
              <a:t> la forma della collaborazione occasionale.</a:t>
            </a:r>
            <a:endParaRPr lang="it-IT" sz="2000" dirty="0">
              <a:solidFill>
                <a:srgbClr val="14274A"/>
              </a:solidFill>
            </a:endParaRPr>
          </a:p>
          <a:p>
            <a:pPr>
              <a:spcAft>
                <a:spcPts val="900"/>
              </a:spcAft>
            </a:pPr>
            <a:endParaRPr lang="it-IT" sz="2000" dirty="0">
              <a:solidFill>
                <a:srgbClr val="14274A"/>
              </a:solidFill>
              <a:latin typeface="Montserrat" pitchFamily="2" charset="77"/>
            </a:endParaRPr>
          </a:p>
          <a:p>
            <a:pPr>
              <a:spcAft>
                <a:spcPts val="900"/>
              </a:spcAft>
            </a:pPr>
            <a:endParaRPr lang="it-IT" sz="1600" dirty="0">
              <a:solidFill>
                <a:srgbClr val="14274A"/>
              </a:solidFill>
              <a:latin typeface="Montserrat" pitchFamily="2" charset="77"/>
            </a:endParaRPr>
          </a:p>
        </p:txBody>
      </p:sp>
    </p:spTree>
    <p:extLst>
      <p:ext uri="{BB962C8B-B14F-4D97-AF65-F5344CB8AC3E}">
        <p14:creationId xmlns:p14="http://schemas.microsoft.com/office/powerpoint/2010/main" val="1278914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303260" y="473705"/>
            <a:ext cx="10664151" cy="646331"/>
          </a:xfrm>
          <a:prstGeom prst="rect">
            <a:avLst/>
          </a:prstGeom>
          <a:noFill/>
        </p:spPr>
        <p:txBody>
          <a:bodyPr wrap="square" rtlCol="0">
            <a:spAutoFit/>
          </a:bodyPr>
          <a:lstStyle/>
          <a:p>
            <a:pPr algn="ctr"/>
            <a:r>
              <a:rPr lang="it-IT" sz="3600" b="1" dirty="0">
                <a:latin typeface="Avenir Black" panose="02000503020000020003" pitchFamily="2" charset="0"/>
              </a:rPr>
              <a:t>Decreto Legislativo 28 febbraio 2021, </a:t>
            </a:r>
            <a:r>
              <a:rPr lang="it-IT" sz="3600" b="1" dirty="0">
                <a:solidFill>
                  <a:schemeClr val="bg1"/>
                </a:solidFill>
                <a:latin typeface="Avenir Black" panose="02000503020000020003" pitchFamily="2" charset="0"/>
              </a:rPr>
              <a:t>n. 36</a:t>
            </a:r>
            <a:endParaRPr lang="it-IT" sz="3600" b="1" dirty="0">
              <a:solidFill>
                <a:schemeClr val="bg1"/>
              </a:solidFill>
              <a:latin typeface="Avenir Black" panose="02000503020000020003" pitchFamily="2" charset="0"/>
              <a:ea typeface="Avenir Black" charset="0"/>
              <a:cs typeface="Avenir Black" charset="0"/>
            </a:endParaRPr>
          </a:p>
        </p:txBody>
      </p:sp>
      <p:sp>
        <p:nvSpPr>
          <p:cNvPr id="2" name="Segnaposto numero diapositiva 1"/>
          <p:cNvSpPr>
            <a:spLocks noGrp="1"/>
          </p:cNvSpPr>
          <p:nvPr>
            <p:ph type="sldNum" sz="quarter" idx="12"/>
          </p:nvPr>
        </p:nvSpPr>
        <p:spPr/>
        <p:txBody>
          <a:bodyPr/>
          <a:lstStyle/>
          <a:p>
            <a:fld id="{B9FFCEAD-F6B8-1448-B776-A4148F5BC9C9}" type="slidenum">
              <a:rPr lang="it-IT" smtClean="0"/>
              <a:t>7</a:t>
            </a:fld>
            <a:endParaRPr lang="it-IT"/>
          </a:p>
        </p:txBody>
      </p:sp>
      <p:sp>
        <p:nvSpPr>
          <p:cNvPr id="9" name="Rettangolo 8">
            <a:extLst>
              <a:ext uri="{FF2B5EF4-FFF2-40B4-BE49-F238E27FC236}">
                <a16:creationId xmlns:a16="http://schemas.microsoft.com/office/drawing/2014/main" id="{C72C0AED-EB36-E44C-B354-4638C4536E3A}"/>
              </a:ext>
            </a:extLst>
          </p:cNvPr>
          <p:cNvSpPr/>
          <p:nvPr/>
        </p:nvSpPr>
        <p:spPr>
          <a:xfrm>
            <a:off x="497942" y="2214468"/>
            <a:ext cx="11311766" cy="3839513"/>
          </a:xfrm>
          <a:prstGeom prst="rect">
            <a:avLst/>
          </a:prstGeom>
        </p:spPr>
        <p:txBody>
          <a:bodyPr wrap="square">
            <a:spAutoFit/>
          </a:bodyPr>
          <a:lstStyle/>
          <a:p>
            <a:pPr algn="just"/>
            <a:r>
              <a:rPr lang="it-IT" sz="2000" b="0" i="0" dirty="0">
                <a:solidFill>
                  <a:srgbClr val="000000"/>
                </a:solidFill>
                <a:effectLst/>
              </a:rPr>
              <a:t>Il testo del decreto legislativo dispone dalla forma giuridica che possono assumere gli enti sportivi a seconda che siano dilettantistici o professionistici, alla disciplina del tesseramento degli atleti, individua le figure professionali che operano nel settore sportivo, dedica un titolo apposito  alle discipline sportive che prevedono l’impiego di animali, disciplina  la materia delle pari opportunità per le persone disabili nell’accesso ai gruppi sportivi militari e dei corpi civili dello Stato.</a:t>
            </a:r>
          </a:p>
          <a:p>
            <a:pPr algn="just"/>
            <a:r>
              <a:rPr lang="it-IT" sz="2000" b="0" i="0" dirty="0">
                <a:solidFill>
                  <a:srgbClr val="000000"/>
                </a:solidFill>
                <a:effectLst/>
              </a:rPr>
              <a:t>Le disposizioni</a:t>
            </a:r>
            <a:r>
              <a:rPr lang="it-IT" sz="2000" b="1" i="0" dirty="0">
                <a:solidFill>
                  <a:srgbClr val="000000"/>
                </a:solidFill>
                <a:effectLst/>
              </a:rPr>
              <a:t> in materia di lavoro sportivo, </a:t>
            </a:r>
            <a:r>
              <a:rPr lang="it-IT" sz="2000" b="0" i="0" dirty="0">
                <a:solidFill>
                  <a:srgbClr val="000000"/>
                </a:solidFill>
                <a:effectLst/>
              </a:rPr>
              <a:t>su cui si intende soffermarsi, sono contenute nel</a:t>
            </a:r>
            <a:r>
              <a:rPr lang="it-IT" sz="2000" b="1" i="0" dirty="0">
                <a:solidFill>
                  <a:srgbClr val="000000"/>
                </a:solidFill>
                <a:effectLst/>
              </a:rPr>
              <a:t> titolo V, così intitolato.</a:t>
            </a:r>
            <a:r>
              <a:rPr lang="it-IT" sz="2000" b="0" i="0" dirty="0">
                <a:solidFill>
                  <a:srgbClr val="000000"/>
                </a:solidFill>
                <a:effectLst/>
              </a:rPr>
              <a:t>   Le nuove norme in materia di contratto di lavoro sportivo incidono, in particolare, sulla normativa previgente rappresentata dalla </a:t>
            </a:r>
            <a:r>
              <a:rPr lang="it-IT" sz="2000" b="1" i="0" dirty="0">
                <a:solidFill>
                  <a:srgbClr val="000000"/>
                </a:solidFill>
                <a:effectLst/>
              </a:rPr>
              <a:t>legge 23 marzo 1981, n. 91</a:t>
            </a:r>
            <a:r>
              <a:rPr lang="it-IT" sz="2000" b="0" i="0" dirty="0">
                <a:solidFill>
                  <a:srgbClr val="000000"/>
                </a:solidFill>
                <a:effectLst/>
              </a:rPr>
              <a:t> “</a:t>
            </a:r>
            <a:r>
              <a:rPr lang="it-IT" sz="2000" b="1" i="0" dirty="0">
                <a:solidFill>
                  <a:srgbClr val="000000"/>
                </a:solidFill>
                <a:effectLst/>
              </a:rPr>
              <a:t>Norme in materia di rapporti tra società e sportivi professionisti”</a:t>
            </a:r>
            <a:r>
              <a:rPr lang="it-IT" sz="2000" b="0" i="0" dirty="0">
                <a:solidFill>
                  <a:srgbClr val="000000"/>
                </a:solidFill>
                <a:effectLst/>
              </a:rPr>
              <a:t> che viene espressamente </a:t>
            </a:r>
            <a:r>
              <a:rPr lang="it-IT" sz="2000" b="1" i="0" dirty="0">
                <a:solidFill>
                  <a:srgbClr val="000000"/>
                </a:solidFill>
                <a:effectLst/>
              </a:rPr>
              <a:t>abrogata </a:t>
            </a:r>
            <a:r>
              <a:rPr lang="it-IT" sz="2000" b="0" i="0" dirty="0">
                <a:solidFill>
                  <a:srgbClr val="000000"/>
                </a:solidFill>
                <a:effectLst/>
              </a:rPr>
              <a:t>dal nuovo decreto legislativo (art. 52, comma 1, lett. B), ma </a:t>
            </a:r>
            <a:r>
              <a:rPr lang="it-IT" sz="2000" b="1" i="0" dirty="0">
                <a:solidFill>
                  <a:srgbClr val="000000"/>
                </a:solidFill>
                <a:effectLst/>
              </a:rPr>
              <a:t>a far data dal 1°luglio 2022, poi prorogato al 01.01.2023</a:t>
            </a:r>
            <a:endParaRPr lang="it-IT" sz="2000" b="0" i="0" dirty="0">
              <a:solidFill>
                <a:srgbClr val="000000"/>
              </a:solidFill>
              <a:effectLst/>
            </a:endParaRPr>
          </a:p>
          <a:p>
            <a:pPr>
              <a:spcAft>
                <a:spcPts val="900"/>
              </a:spcAft>
            </a:pPr>
            <a:endParaRPr lang="it-IT" sz="2000" dirty="0">
              <a:solidFill>
                <a:srgbClr val="14274A"/>
              </a:solidFill>
              <a:latin typeface="Montserrat" pitchFamily="2" charset="77"/>
            </a:endParaRPr>
          </a:p>
          <a:p>
            <a:pPr>
              <a:spcAft>
                <a:spcPts val="900"/>
              </a:spcAft>
            </a:pPr>
            <a:endParaRPr lang="it-IT" sz="1600" dirty="0">
              <a:solidFill>
                <a:srgbClr val="14274A"/>
              </a:solidFill>
              <a:latin typeface="Montserrat" pitchFamily="2" charset="77"/>
            </a:endParaRPr>
          </a:p>
        </p:txBody>
      </p:sp>
    </p:spTree>
    <p:extLst>
      <p:ext uri="{BB962C8B-B14F-4D97-AF65-F5344CB8AC3E}">
        <p14:creationId xmlns:p14="http://schemas.microsoft.com/office/powerpoint/2010/main" val="214498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303260" y="473705"/>
            <a:ext cx="10664151" cy="584775"/>
          </a:xfrm>
          <a:prstGeom prst="rect">
            <a:avLst/>
          </a:prstGeom>
          <a:noFill/>
        </p:spPr>
        <p:txBody>
          <a:bodyPr wrap="square" rtlCol="0">
            <a:spAutoFit/>
          </a:bodyPr>
          <a:lstStyle/>
          <a:p>
            <a:pPr algn="ctr"/>
            <a:r>
              <a:rPr lang="it-IT" sz="3200" b="1" dirty="0">
                <a:latin typeface="Avenir Black" panose="02000503020000020003" pitchFamily="2" charset="0"/>
              </a:rPr>
              <a:t>Il Correttivo al Decreto Legislativo 28 febbraio 2021, n. 36</a:t>
            </a:r>
            <a:endParaRPr lang="it-IT" sz="3200" b="1" dirty="0">
              <a:latin typeface="Avenir Black" panose="02000503020000020003" pitchFamily="2" charset="0"/>
              <a:ea typeface="Avenir Black" charset="0"/>
              <a:cs typeface="Avenir Black" charset="0"/>
            </a:endParaRPr>
          </a:p>
        </p:txBody>
      </p:sp>
      <p:sp>
        <p:nvSpPr>
          <p:cNvPr id="2" name="Segnaposto numero diapositiva 1"/>
          <p:cNvSpPr>
            <a:spLocks noGrp="1"/>
          </p:cNvSpPr>
          <p:nvPr>
            <p:ph type="sldNum" sz="quarter" idx="12"/>
          </p:nvPr>
        </p:nvSpPr>
        <p:spPr/>
        <p:txBody>
          <a:bodyPr/>
          <a:lstStyle/>
          <a:p>
            <a:fld id="{B9FFCEAD-F6B8-1448-B776-A4148F5BC9C9}" type="slidenum">
              <a:rPr lang="it-IT" smtClean="0"/>
              <a:t>8</a:t>
            </a:fld>
            <a:endParaRPr lang="it-IT"/>
          </a:p>
        </p:txBody>
      </p:sp>
      <p:sp>
        <p:nvSpPr>
          <p:cNvPr id="9" name="Rettangolo 8">
            <a:extLst>
              <a:ext uri="{FF2B5EF4-FFF2-40B4-BE49-F238E27FC236}">
                <a16:creationId xmlns:a16="http://schemas.microsoft.com/office/drawing/2014/main" id="{C72C0AED-EB36-E44C-B354-4638C4536E3A}"/>
              </a:ext>
            </a:extLst>
          </p:cNvPr>
          <p:cNvSpPr/>
          <p:nvPr/>
        </p:nvSpPr>
        <p:spPr>
          <a:xfrm>
            <a:off x="497942" y="2214468"/>
            <a:ext cx="11311766" cy="4401205"/>
          </a:xfrm>
          <a:prstGeom prst="rect">
            <a:avLst/>
          </a:prstGeom>
        </p:spPr>
        <p:txBody>
          <a:bodyPr wrap="square">
            <a:spAutoFit/>
          </a:bodyPr>
          <a:lstStyle/>
          <a:p>
            <a:pPr algn="l"/>
            <a:r>
              <a:rPr lang="it-IT" sz="2400" b="1" i="0" dirty="0">
                <a:solidFill>
                  <a:srgbClr val="5A6772"/>
                </a:solidFill>
                <a:effectLst/>
              </a:rPr>
              <a:t>7 luglio 2022</a:t>
            </a:r>
            <a:endParaRPr lang="it-IT" sz="2400" b="0" i="0" dirty="0">
              <a:solidFill>
                <a:srgbClr val="5A6772"/>
              </a:solidFill>
              <a:effectLst/>
            </a:endParaRPr>
          </a:p>
          <a:p>
            <a:pPr algn="just"/>
            <a:r>
              <a:rPr lang="it-IT" sz="2400" b="0" i="0" dirty="0">
                <a:solidFill>
                  <a:srgbClr val="5A6772"/>
                </a:solidFill>
                <a:effectLst/>
              </a:rPr>
              <a:t>​Approvato dal Consiglio dei Ministri, come esame preliminare, lo Schema di Decreto Legislativo, proposto dal ministro del Lavoro e delle Politiche Sociali, </a:t>
            </a:r>
            <a:r>
              <a:rPr lang="it-IT" sz="2400" b="1" i="0" dirty="0">
                <a:solidFill>
                  <a:srgbClr val="5A6772"/>
                </a:solidFill>
                <a:effectLst/>
              </a:rPr>
              <a:t>Andrea Orlando </a:t>
            </a:r>
            <a:r>
              <a:rPr lang="it-IT" sz="2400" i="0" dirty="0">
                <a:solidFill>
                  <a:srgbClr val="5A6772"/>
                </a:solidFill>
                <a:effectLst/>
              </a:rPr>
              <a:t>e dal Sottosegretario con delega allo Sport </a:t>
            </a:r>
            <a:r>
              <a:rPr lang="it-IT" sz="2400" b="1" i="0" dirty="0">
                <a:solidFill>
                  <a:srgbClr val="5A6772"/>
                </a:solidFill>
                <a:effectLst/>
              </a:rPr>
              <a:t>Valentina Vezzali</a:t>
            </a:r>
            <a:r>
              <a:rPr lang="it-IT" sz="2400" b="0" i="0" dirty="0">
                <a:solidFill>
                  <a:srgbClr val="5A6772"/>
                </a:solidFill>
                <a:effectLst/>
              </a:rPr>
              <a:t>, "correttivo" al </a:t>
            </a:r>
            <a:r>
              <a:rPr lang="it-IT" sz="2400" b="1" i="0" dirty="0">
                <a:solidFill>
                  <a:srgbClr val="5A6772"/>
                </a:solidFill>
                <a:effectLst/>
              </a:rPr>
              <a:t>lavoro sportivo</a:t>
            </a:r>
            <a:r>
              <a:rPr lang="it-IT" sz="2400" b="0" i="0" dirty="0">
                <a:solidFill>
                  <a:srgbClr val="5A6772"/>
                </a:solidFill>
                <a:effectLst/>
              </a:rPr>
              <a:t> contenente </a:t>
            </a:r>
            <a:r>
              <a:rPr lang="it-IT" sz="2400" b="1" i="0" dirty="0">
                <a:solidFill>
                  <a:srgbClr val="5A6772"/>
                </a:solidFill>
                <a:effectLst/>
              </a:rPr>
              <a:t>misure di semplificazione e di contenimento degli oneri</a:t>
            </a:r>
            <a:r>
              <a:rPr lang="it-IT" sz="2400" b="0" i="0" dirty="0">
                <a:solidFill>
                  <a:srgbClr val="5A6772"/>
                </a:solidFill>
                <a:effectLst/>
              </a:rPr>
              <a:t> (contributivi e fiscali), per le prestazioni professionali, al fine di rendere l'impatto della riforma del 2021 più sostenibile per </a:t>
            </a:r>
            <a:r>
              <a:rPr lang="it-IT" sz="2400" b="1" i="0" dirty="0">
                <a:solidFill>
                  <a:srgbClr val="5A6772"/>
                </a:solidFill>
                <a:effectLst/>
              </a:rPr>
              <a:t>associazioni e società dilettantistiche</a:t>
            </a:r>
            <a:r>
              <a:rPr lang="it-IT" sz="2400" b="0" i="0" dirty="0">
                <a:solidFill>
                  <a:srgbClr val="5A6772"/>
                </a:solidFill>
                <a:effectLst/>
              </a:rPr>
              <a:t>.</a:t>
            </a:r>
          </a:p>
          <a:p>
            <a:pPr algn="just"/>
            <a:endParaRPr lang="it-IT" sz="2400" b="0" i="0" dirty="0">
              <a:solidFill>
                <a:srgbClr val="5A6772"/>
              </a:solidFill>
              <a:effectLst/>
            </a:endParaRPr>
          </a:p>
          <a:p>
            <a:pPr algn="just"/>
            <a:r>
              <a:rPr lang="it-IT" sz="2400" dirty="0">
                <a:solidFill>
                  <a:srgbClr val="5A6772"/>
                </a:solidFill>
              </a:rPr>
              <a:t>Dopo aver acquisito i pareri delle Commissioni Stato Regioni, Camera e Senato, il decreto correttivo viene approvato definitivamente </a:t>
            </a:r>
            <a:r>
              <a:rPr lang="it-IT" sz="2400" b="1" dirty="0">
                <a:solidFill>
                  <a:srgbClr val="5A6772"/>
                </a:solidFill>
              </a:rPr>
              <a:t>dal Consiglio dei Ministri del 28 settembre 2022</a:t>
            </a:r>
          </a:p>
          <a:p>
            <a:pPr>
              <a:spcAft>
                <a:spcPts val="900"/>
              </a:spcAft>
            </a:pPr>
            <a:endParaRPr lang="it-IT" sz="1600" dirty="0">
              <a:solidFill>
                <a:srgbClr val="14274A"/>
              </a:solidFill>
              <a:latin typeface="Montserrat" pitchFamily="2" charset="77"/>
            </a:endParaRPr>
          </a:p>
        </p:txBody>
      </p:sp>
    </p:spTree>
    <p:extLst>
      <p:ext uri="{BB962C8B-B14F-4D97-AF65-F5344CB8AC3E}">
        <p14:creationId xmlns:p14="http://schemas.microsoft.com/office/powerpoint/2010/main" val="2864025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65E7BD4D-D88C-4978-9E73-414230B8D691}"/>
              </a:ext>
            </a:extLst>
          </p:cNvPr>
          <p:cNvSpPr>
            <a:spLocks noGrp="1"/>
          </p:cNvSpPr>
          <p:nvPr>
            <p:ph type="sldNum" sz="quarter" idx="12"/>
          </p:nvPr>
        </p:nvSpPr>
        <p:spPr/>
        <p:txBody>
          <a:bodyPr/>
          <a:lstStyle/>
          <a:p>
            <a:fld id="{1ECA1CAE-2644-4BBE-A756-91D0D06CE0D1}" type="slidenum">
              <a:rPr lang="it-IT" smtClean="0"/>
              <a:pPr/>
              <a:t>9</a:t>
            </a:fld>
            <a:endParaRPr lang="it-IT" dirty="0"/>
          </a:p>
        </p:txBody>
      </p:sp>
      <p:sp>
        <p:nvSpPr>
          <p:cNvPr id="4" name="Titolo 3">
            <a:extLst>
              <a:ext uri="{FF2B5EF4-FFF2-40B4-BE49-F238E27FC236}">
                <a16:creationId xmlns:a16="http://schemas.microsoft.com/office/drawing/2014/main" id="{C756F11F-94AC-4485-A1AF-992A2CD05E0A}"/>
              </a:ext>
            </a:extLst>
          </p:cNvPr>
          <p:cNvSpPr>
            <a:spLocks noGrp="1"/>
          </p:cNvSpPr>
          <p:nvPr>
            <p:ph type="title"/>
          </p:nvPr>
        </p:nvSpPr>
        <p:spPr>
          <a:xfrm>
            <a:off x="1777526" y="283837"/>
            <a:ext cx="8890476" cy="761789"/>
          </a:xfrm>
        </p:spPr>
        <p:txBody>
          <a:bodyPr>
            <a:noAutofit/>
          </a:bodyPr>
          <a:lstStyle/>
          <a:p>
            <a:pPr algn="ctr"/>
            <a:br>
              <a:rPr lang="it-IT" sz="2400" dirty="0">
                <a:latin typeface="Calibri" pitchFamily="34" charset="0"/>
              </a:rPr>
            </a:br>
            <a:r>
              <a:rPr lang="it-IT" sz="2400" dirty="0">
                <a:latin typeface="Calibri" pitchFamily="34" charset="0"/>
              </a:rPr>
              <a:t>	</a:t>
            </a:r>
            <a:r>
              <a:rPr lang="it-IT" sz="2800" b="1" dirty="0">
                <a:latin typeface="Calibri" pitchFamily="34" charset="0"/>
              </a:rPr>
              <a:t>Le modifiche apportate dal Correttivo</a:t>
            </a:r>
          </a:p>
        </p:txBody>
      </p:sp>
      <p:sp>
        <p:nvSpPr>
          <p:cNvPr id="5" name="Rounded Rectangle 2">
            <a:extLst>
              <a:ext uri="{FF2B5EF4-FFF2-40B4-BE49-F238E27FC236}">
                <a16:creationId xmlns:a16="http://schemas.microsoft.com/office/drawing/2014/main" id="{ABD4A868-237B-4FB1-9471-B5E0CB5EEADE}"/>
              </a:ext>
            </a:extLst>
          </p:cNvPr>
          <p:cNvSpPr/>
          <p:nvPr/>
        </p:nvSpPr>
        <p:spPr bwMode="gray">
          <a:xfrm>
            <a:off x="922945" y="1268761"/>
            <a:ext cx="9844755" cy="4756505"/>
          </a:xfrm>
          <a:prstGeom prst="roundRect">
            <a:avLst>
              <a:gd name="adj" fmla="val 5667"/>
            </a:avLst>
          </a:prstGeom>
          <a:noFill/>
          <a:ln w="3175" algn="ctr">
            <a:noFill/>
            <a:miter lim="800000"/>
            <a:headEnd/>
            <a:tailEnd/>
          </a:ln>
        </p:spPr>
        <p:txBody>
          <a:bodyPr wrap="square" lIns="365760" tIns="88900" rIns="88900" bIns="88900" rtlCol="0" anchor="ctr"/>
          <a:lstStyle/>
          <a:p>
            <a:pPr algn="just">
              <a:lnSpc>
                <a:spcPct val="115000"/>
              </a:lnSpc>
              <a:spcAft>
                <a:spcPts val="600"/>
              </a:spcAft>
            </a:pPr>
            <a:r>
              <a:rPr lang="it-IT" sz="2200" i="1" dirty="0">
                <a:solidFill>
                  <a:srgbClr val="000000"/>
                </a:solidFill>
                <a:latin typeface="Calibri" pitchFamily="34" charset="0"/>
                <a:ea typeface="Arial" panose="020B0604020202020204" pitchFamily="34" charset="0"/>
              </a:rPr>
              <a:t>Art. 6 comma 1 lettera c) : Gli enti sportivi dilettantistici indicano nella denominazione sociale la finalità sportiva e la ragione o la denominazione sociale dilettantistica e possono assumere una delle seguenti forme giuridiche: </a:t>
            </a:r>
          </a:p>
          <a:p>
            <a:pPr algn="just">
              <a:lnSpc>
                <a:spcPct val="115000"/>
              </a:lnSpc>
              <a:spcAft>
                <a:spcPts val="600"/>
              </a:spcAft>
            </a:pPr>
            <a:r>
              <a:rPr lang="it-IT" sz="2200" i="1" dirty="0">
                <a:solidFill>
                  <a:srgbClr val="000000"/>
                </a:solidFill>
                <a:latin typeface="Calibri" pitchFamily="34" charset="0"/>
                <a:ea typeface="Arial" panose="020B0604020202020204" pitchFamily="34" charset="0"/>
              </a:rPr>
              <a:t>[…] c) società di capitali e cooperative di cui al libro V, Titoli V e VI, del codice civile; […]. </a:t>
            </a:r>
            <a:endParaRPr lang="it-IT" sz="2200" dirty="0">
              <a:solidFill>
                <a:srgbClr val="000000"/>
              </a:solidFill>
              <a:latin typeface="Calibri" pitchFamily="34" charset="0"/>
              <a:ea typeface="Arial Narrow" panose="020B0606020202030204" pitchFamily="34" charset="0"/>
              <a:cs typeface="Times New Roman" panose="02020603050405020304" pitchFamily="18" charset="0"/>
            </a:endParaRPr>
          </a:p>
          <a:p>
            <a:pPr algn="just">
              <a:lnSpc>
                <a:spcPct val="115000"/>
              </a:lnSpc>
              <a:spcAft>
                <a:spcPts val="600"/>
              </a:spcAft>
            </a:pPr>
            <a:r>
              <a:rPr lang="it-IT" sz="2200" b="1" dirty="0">
                <a:solidFill>
                  <a:srgbClr val="000000"/>
                </a:solidFill>
                <a:latin typeface="Calibri" pitchFamily="34" charset="0"/>
                <a:ea typeface="Arial Narrow" panose="020B0606020202030204" pitchFamily="34" charset="0"/>
                <a:cs typeface="Times New Roman" panose="02020603050405020304" pitchFamily="18" charset="0"/>
              </a:rPr>
              <a:t>Vengono reinserite le cooperative tra le figure giuridiche che possono svolgere attività sportiva dilettantistica, consentendo alle numerose cooperative sportive esistenti di proseguire la propria attività sportiva nell’ambito del dilettantismo. Vengono invece eliminate le società di persone introdotte nel testo originario</a:t>
            </a:r>
          </a:p>
          <a:p>
            <a:pPr algn="just">
              <a:lnSpc>
                <a:spcPct val="115000"/>
              </a:lnSpc>
              <a:spcAft>
                <a:spcPts val="600"/>
              </a:spcAft>
            </a:pPr>
            <a:endParaRPr lang="it-IT" sz="2200" dirty="0">
              <a:solidFill>
                <a:srgbClr val="000000"/>
              </a:solidFill>
              <a:latin typeface="Calibri" pitchFamily="34" charset="0"/>
              <a:ea typeface="Arial Narrow" panose="020B0606020202030204" pitchFamily="34" charset="0"/>
              <a:cs typeface="Times New Roman" panose="02020603050405020304" pitchFamily="18" charset="0"/>
            </a:endParaRPr>
          </a:p>
        </p:txBody>
      </p:sp>
      <p:sp>
        <p:nvSpPr>
          <p:cNvPr id="6" name="Segnaposto piè di pagina 4"/>
          <p:cNvSpPr txBox="1">
            <a:spLocks noGrp="1"/>
          </p:cNvSpPr>
          <p:nvPr/>
        </p:nvSpPr>
        <p:spPr bwMode="auto">
          <a:xfrm>
            <a:off x="4648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SzPct val="85000"/>
              <a:buBlip>
                <a:blip r:embed="rId3"/>
              </a:buBlip>
              <a:defRPr sz="3200">
                <a:solidFill>
                  <a:schemeClr val="tx1"/>
                </a:solidFill>
                <a:latin typeface="Tahoma" panose="020B0604030504040204" pitchFamily="34" charset="0"/>
              </a:defRPr>
            </a:lvl1pPr>
            <a:lvl2pPr marL="742950" indent="-285750">
              <a:spcBef>
                <a:spcPct val="20000"/>
              </a:spcBef>
              <a:buClr>
                <a:schemeClr val="bg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SzPct val="7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SzPct val="70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tx1"/>
                </a:solidFill>
                <a:latin typeface="Tahoma" panose="020B0604030504040204" pitchFamily="34" charset="0"/>
              </a:defRPr>
            </a:lvl9pPr>
          </a:lstStyle>
          <a:p>
            <a:pPr algn="ctr" eaLnBrk="1" hangingPunct="1">
              <a:spcBef>
                <a:spcPct val="0"/>
              </a:spcBef>
              <a:buSzTx/>
              <a:buFontTx/>
              <a:buNone/>
            </a:pPr>
            <a:fld id="{579CC3E9-2317-460E-826A-E833EE2BE677}" type="slidenum">
              <a:rPr lang="it-IT" altLang="it-IT" sz="1000">
                <a:solidFill>
                  <a:srgbClr val="00264C"/>
                </a:solidFill>
                <a:latin typeface="Calibri" pitchFamily="34" charset="0"/>
              </a:rPr>
              <a:pPr algn="ctr" eaLnBrk="1" hangingPunct="1">
                <a:spcBef>
                  <a:spcPct val="0"/>
                </a:spcBef>
                <a:buSzTx/>
                <a:buFontTx/>
                <a:buNone/>
              </a:pPr>
              <a:t>9</a:t>
            </a:fld>
            <a:endParaRPr lang="it-IT" altLang="it-IT" sz="1000" dirty="0">
              <a:solidFill>
                <a:srgbClr val="00264C"/>
              </a:solidFill>
              <a:latin typeface="Calibri" pitchFamily="34" charset="0"/>
            </a:endParaRPr>
          </a:p>
        </p:txBody>
      </p:sp>
    </p:spTree>
    <p:extLst>
      <p:ext uri="{BB962C8B-B14F-4D97-AF65-F5344CB8AC3E}">
        <p14:creationId xmlns:p14="http://schemas.microsoft.com/office/powerpoint/2010/main" val="3611436678"/>
      </p:ext>
    </p:extLst>
  </p:cSld>
  <p:clrMapOvr>
    <a:masterClrMapping/>
  </p:clrMapOvr>
</p:sld>
</file>

<file path=ppt/theme/theme1.xml><?xml version="1.0" encoding="utf-8"?>
<a:theme xmlns:a="http://schemas.openxmlformats.org/drawingml/2006/main" name="Office Them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1140</TotalTime>
  <Words>4930</Words>
  <Application>Microsoft Office PowerPoint</Application>
  <PresentationFormat>Widescreen</PresentationFormat>
  <Paragraphs>373</Paragraphs>
  <Slides>45</Slides>
  <Notes>10</Notes>
  <HiddenSlides>0</HiddenSlides>
  <MMClips>0</MMClips>
  <ScaleCrop>false</ScaleCrop>
  <HeadingPairs>
    <vt:vector size="6" baseType="variant">
      <vt:variant>
        <vt:lpstr>Caratteri utilizzati</vt:lpstr>
      </vt:variant>
      <vt:variant>
        <vt:i4>11</vt:i4>
      </vt:variant>
      <vt:variant>
        <vt:lpstr>Tema</vt:lpstr>
      </vt:variant>
      <vt:variant>
        <vt:i4>1</vt:i4>
      </vt:variant>
      <vt:variant>
        <vt:lpstr>Titoli diapositive</vt:lpstr>
      </vt:variant>
      <vt:variant>
        <vt:i4>45</vt:i4>
      </vt:variant>
    </vt:vector>
  </HeadingPairs>
  <TitlesOfParts>
    <vt:vector size="57" baseType="lpstr">
      <vt:lpstr>Arial</vt:lpstr>
      <vt:lpstr>Avenir Black</vt:lpstr>
      <vt:lpstr>Calibri</vt:lpstr>
      <vt:lpstr>Calibri Light</vt:lpstr>
      <vt:lpstr>Century Gothic</vt:lpstr>
      <vt:lpstr>Courier New</vt:lpstr>
      <vt:lpstr>Montserrat</vt:lpstr>
      <vt:lpstr>Tahoma</vt:lpstr>
      <vt:lpstr>Times New Roman</vt:lpstr>
      <vt:lpstr>Verdana</vt:lpstr>
      <vt:lpstr>Wingdings</vt:lpstr>
      <vt:lpstr>Office Theme</vt:lpstr>
      <vt:lpstr>Lavoro Sportivo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  Le modifiche apportate dal Correttivo</vt:lpstr>
      <vt:lpstr>Contenuto degli statuti</vt:lpstr>
      <vt:lpstr>Distribuzione di Utili </vt:lpstr>
      <vt:lpstr>Deroga per SSD Distribuzione di Utili divieto distribuzione utili</vt:lpstr>
      <vt:lpstr>Contenuto degli sta Le modifiche apportate dal Correttivo tuti</vt:lpstr>
      <vt:lpstr>Contenuto degli Le modifiche apportate dal Correttivo tuti</vt:lpstr>
      <vt:lpstr>Contenuto degli sta Le modifiche apportate dal Correttivo tuti</vt:lpstr>
      <vt:lpstr>Altri aspetti salienti del decreto correttivo</vt:lpstr>
      <vt:lpstr> Le recenti sentenze della Cassazione sulle collaborazioni Sportive   </vt:lpstr>
      <vt:lpstr> Il lavoratore sportivo</vt:lpstr>
      <vt:lpstr>Presentazione standard di PowerPoint</vt:lpstr>
      <vt:lpstr>                              Lavoro sportivo       il professionismo</vt:lpstr>
      <vt:lpstr> Lavoro sportivo nell’area del dilettantistico  </vt:lpstr>
      <vt:lpstr> Lavoro sportivo nell’area del dilettantistico  </vt:lpstr>
      <vt:lpstr>Lavoro sportivo nell’area del dilettantistico</vt:lpstr>
      <vt:lpstr>Lavoro sportivo nell’area del dilettantistico</vt:lpstr>
      <vt:lpstr>Lavoro sportivo nell’area del dilettantistico</vt:lpstr>
      <vt:lpstr>Trattamento Pensionistico</vt:lpstr>
      <vt:lpstr>Trattamento Pensionistico</vt:lpstr>
      <vt:lpstr>Trattamento Pensionistico</vt:lpstr>
      <vt:lpstr>Trattamento Pensionistico</vt:lpstr>
      <vt:lpstr>Trattamento Pensionistico</vt:lpstr>
      <vt:lpstr>Trattamento Pensionistico</vt:lpstr>
      <vt:lpstr>Trattamento Pensionistico</vt:lpstr>
      <vt:lpstr>Trattamento Pensionistico</vt:lpstr>
      <vt:lpstr>Trattamento Tributario</vt:lpstr>
      <vt:lpstr>Trattamento Tributario</vt:lpstr>
      <vt:lpstr>Trattamento Tributario</vt:lpstr>
      <vt:lpstr>Trattamento Tributario</vt:lpstr>
      <vt:lpstr>Effetti della Riforma in termini economici</vt:lpstr>
      <vt:lpstr>Effetti della Riforma in termini economici</vt:lpstr>
      <vt:lpstr>Effetti della Riforma in termini economici</vt:lpstr>
      <vt:lpstr>Effetti della Riforma in termini economici</vt:lpstr>
      <vt:lpstr>Definizione delle attuali collaborazioni sportive</vt:lpstr>
      <vt:lpstr>Semplificazioni</vt:lpstr>
      <vt:lpstr>Semplificazioni</vt:lpstr>
      <vt:lpstr>Semplificazioni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Lavoro Sportivo</dc:title>
  <dc:creator>Marco  Studio Perciballi Scalas</dc:creator>
  <cp:lastModifiedBy>Marco  Studio Perciballi Scalas</cp:lastModifiedBy>
  <cp:revision>6</cp:revision>
  <dcterms:created xsi:type="dcterms:W3CDTF">2022-09-20T06:39:38Z</dcterms:created>
  <dcterms:modified xsi:type="dcterms:W3CDTF">2022-10-20T06:10:09Z</dcterms:modified>
</cp:coreProperties>
</file>