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60" r:id="rId5"/>
    <p:sldId id="261" r:id="rId6"/>
    <p:sldId id="284" r:id="rId7"/>
    <p:sldId id="282" r:id="rId8"/>
    <p:sldId id="285" r:id="rId9"/>
    <p:sldId id="280" r:id="rId10"/>
    <p:sldId id="283" r:id="rId11"/>
    <p:sldId id="281" r:id="rId12"/>
    <p:sldId id="286" r:id="rId13"/>
    <p:sldId id="262" r:id="rId14"/>
    <p:sldId id="267" r:id="rId15"/>
    <p:sldId id="273" r:id="rId16"/>
    <p:sldId id="272" r:id="rId17"/>
    <p:sldId id="287" r:id="rId18"/>
    <p:sldId id="288" r:id="rId19"/>
    <p:sldId id="289" r:id="rId20"/>
    <p:sldId id="290" r:id="rId21"/>
    <p:sldId id="291" r:id="rId22"/>
    <p:sldId id="271" r:id="rId23"/>
    <p:sldId id="274" r:id="rId24"/>
    <p:sldId id="264" r:id="rId25"/>
    <p:sldId id="269" r:id="rId26"/>
    <p:sldId id="270" r:id="rId27"/>
    <p:sldId id="275" r:id="rId28"/>
    <p:sldId id="276" r:id="rId29"/>
    <p:sldId id="277" r:id="rId30"/>
    <p:sldId id="278" r:id="rId31"/>
    <p:sldId id="265" r:id="rId32"/>
    <p:sldId id="266" r:id="rId33"/>
    <p:sldId id="268" r:id="rId34"/>
    <p:sldId id="263"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9BF"/>
    <a:srgbClr val="FFF018"/>
    <a:srgbClr val="00AEEF"/>
    <a:srgbClr val="19CCFF"/>
    <a:srgbClr val="49C9C4"/>
    <a:srgbClr val="4FDBD5"/>
    <a:srgbClr val="5DFFF6"/>
    <a:srgbClr val="F49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91"/>
  </p:normalViewPr>
  <p:slideViewPr>
    <p:cSldViewPr snapToGrid="0" snapToObjects="1">
      <p:cViewPr varScale="1">
        <p:scale>
          <a:sx n="112" d="100"/>
          <a:sy n="112" d="100"/>
        </p:scale>
        <p:origin x="-39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B7D80-0AB5-554A-84FF-F153EAC17686}" type="datetimeFigureOut">
              <a:rPr lang="it-IT" smtClean="0"/>
              <a:t>12/06/2020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5BA50-50A2-784D-B048-BC74E88B945B}" type="slidenum">
              <a:rPr lang="it-IT" smtClean="0"/>
              <a:t>‹N›</a:t>
            </a:fld>
            <a:endParaRPr lang="it-IT"/>
          </a:p>
        </p:txBody>
      </p:sp>
    </p:spTree>
    <p:extLst>
      <p:ext uri="{BB962C8B-B14F-4D97-AF65-F5344CB8AC3E}">
        <p14:creationId xmlns:p14="http://schemas.microsoft.com/office/powerpoint/2010/main" val="74469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655BA50-50A2-784D-B048-BC74E88B945B}" type="slidenum">
              <a:rPr lang="it-IT" smtClean="0"/>
              <a:t>1</a:t>
            </a:fld>
            <a:endParaRPr lang="it-IT"/>
          </a:p>
        </p:txBody>
      </p:sp>
    </p:spTree>
    <p:extLst>
      <p:ext uri="{BB962C8B-B14F-4D97-AF65-F5344CB8AC3E}">
        <p14:creationId xmlns:p14="http://schemas.microsoft.com/office/powerpoint/2010/main" val="26446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BFD95E7-B69C-E84B-9882-674DB94EF071}" type="datetime1">
              <a:rPr lang="it-IT" smtClean="0"/>
              <a:t>12/06/2020</a:t>
            </a:fld>
            <a:endParaRPr lang="it-IT"/>
          </a:p>
        </p:txBody>
      </p:sp>
      <p:sp>
        <p:nvSpPr>
          <p:cNvPr id="5" name="Segnaposto piè di pagina 4"/>
          <p:cNvSpPr>
            <a:spLocks noGrp="1"/>
          </p:cNvSpPr>
          <p:nvPr>
            <p:ph type="ftr" sz="quarter" idx="11"/>
          </p:nvPr>
        </p:nvSpPr>
        <p:spPr/>
        <p:txBody>
          <a:bodyPr/>
          <a:lstStyle/>
          <a:p>
            <a:r>
              <a:rPr lang="it-IT"/>
              <a:t>INSERIRE SETTORE DI RIFERIMENTO</a:t>
            </a:r>
          </a:p>
        </p:txBody>
      </p:sp>
      <p:sp>
        <p:nvSpPr>
          <p:cNvPr id="6" name="Segnaposto numero diapositiva 5"/>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5897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3580A5-6242-9241-9524-34F21CFF11B0}" type="datetime1">
              <a:rPr lang="it-IT" smtClean="0"/>
              <a:t>12/06/2020</a:t>
            </a:fld>
            <a:endParaRPr lang="it-IT"/>
          </a:p>
        </p:txBody>
      </p:sp>
      <p:sp>
        <p:nvSpPr>
          <p:cNvPr id="5" name="Segnaposto piè di pagina 4"/>
          <p:cNvSpPr>
            <a:spLocks noGrp="1"/>
          </p:cNvSpPr>
          <p:nvPr>
            <p:ph type="ftr" sz="quarter" idx="11"/>
          </p:nvPr>
        </p:nvSpPr>
        <p:spPr/>
        <p:txBody>
          <a:bodyPr/>
          <a:lstStyle/>
          <a:p>
            <a:r>
              <a:rPr lang="it-IT"/>
              <a:t>INSERIRE SETTORE DI RIFERIMENTO</a:t>
            </a:r>
          </a:p>
        </p:txBody>
      </p:sp>
      <p:sp>
        <p:nvSpPr>
          <p:cNvPr id="6" name="Segnaposto numero diapositiva 5"/>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72603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88D5AC9-C6B3-4C43-864C-DA661AAB5342}" type="datetime1">
              <a:rPr lang="it-IT" smtClean="0"/>
              <a:t>12/06/2020</a:t>
            </a:fld>
            <a:endParaRPr lang="it-IT"/>
          </a:p>
        </p:txBody>
      </p:sp>
      <p:sp>
        <p:nvSpPr>
          <p:cNvPr id="5" name="Segnaposto piè di pagina 4"/>
          <p:cNvSpPr>
            <a:spLocks noGrp="1"/>
          </p:cNvSpPr>
          <p:nvPr>
            <p:ph type="ftr" sz="quarter" idx="11"/>
          </p:nvPr>
        </p:nvSpPr>
        <p:spPr/>
        <p:txBody>
          <a:bodyPr/>
          <a:lstStyle/>
          <a:p>
            <a:r>
              <a:rPr lang="it-IT"/>
              <a:t>INSERIRE SETTORE DI RIFERIMENTO</a:t>
            </a:r>
          </a:p>
        </p:txBody>
      </p:sp>
      <p:sp>
        <p:nvSpPr>
          <p:cNvPr id="6" name="Segnaposto numero diapositiva 5"/>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52762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A05D23E-4C58-4849-AB70-179F8F204609}" type="datetime1">
              <a:rPr lang="it-IT" smtClean="0"/>
              <a:t>12/06/2020</a:t>
            </a:fld>
            <a:endParaRPr lang="it-IT"/>
          </a:p>
        </p:txBody>
      </p:sp>
      <p:sp>
        <p:nvSpPr>
          <p:cNvPr id="5" name="Segnaposto piè di pagina 4"/>
          <p:cNvSpPr>
            <a:spLocks noGrp="1"/>
          </p:cNvSpPr>
          <p:nvPr>
            <p:ph type="ftr" sz="quarter" idx="11"/>
          </p:nvPr>
        </p:nvSpPr>
        <p:spPr/>
        <p:txBody>
          <a:bodyPr/>
          <a:lstStyle/>
          <a:p>
            <a:r>
              <a:rPr lang="it-IT"/>
              <a:t>INSERIRE SETTORE DI RIFERIMENTO</a:t>
            </a:r>
          </a:p>
        </p:txBody>
      </p:sp>
      <p:sp>
        <p:nvSpPr>
          <p:cNvPr id="6" name="Segnaposto numero diapositiva 5"/>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58678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A0D1DE26-4099-9948-80AB-9397B435D12D}" type="datetime1">
              <a:rPr lang="it-IT" smtClean="0"/>
              <a:t>12/06/2020</a:t>
            </a:fld>
            <a:endParaRPr lang="it-IT"/>
          </a:p>
        </p:txBody>
      </p:sp>
      <p:sp>
        <p:nvSpPr>
          <p:cNvPr id="5" name="Segnaposto piè di pagina 4"/>
          <p:cNvSpPr>
            <a:spLocks noGrp="1"/>
          </p:cNvSpPr>
          <p:nvPr>
            <p:ph type="ftr" sz="quarter" idx="11"/>
          </p:nvPr>
        </p:nvSpPr>
        <p:spPr/>
        <p:txBody>
          <a:bodyPr/>
          <a:lstStyle/>
          <a:p>
            <a:r>
              <a:rPr lang="it-IT"/>
              <a:t>INSERIRE SETTORE DI RIFERIMENTO</a:t>
            </a:r>
          </a:p>
        </p:txBody>
      </p:sp>
      <p:sp>
        <p:nvSpPr>
          <p:cNvPr id="6" name="Segnaposto numero diapositiva 5"/>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82319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3AB3513-7E61-BE46-82EF-2D9BEF98A832}" type="datetime1">
              <a:rPr lang="it-IT" smtClean="0"/>
              <a:t>12/06/2020</a:t>
            </a:fld>
            <a:endParaRPr lang="it-IT"/>
          </a:p>
        </p:txBody>
      </p:sp>
      <p:sp>
        <p:nvSpPr>
          <p:cNvPr id="6" name="Segnaposto piè di pagina 5"/>
          <p:cNvSpPr>
            <a:spLocks noGrp="1"/>
          </p:cNvSpPr>
          <p:nvPr>
            <p:ph type="ftr" sz="quarter" idx="11"/>
          </p:nvPr>
        </p:nvSpPr>
        <p:spPr/>
        <p:txBody>
          <a:bodyPr/>
          <a:lstStyle/>
          <a:p>
            <a:r>
              <a:rPr lang="it-IT"/>
              <a:t>INSERIRE SETTORE DI RIFERIMENTO</a:t>
            </a:r>
          </a:p>
        </p:txBody>
      </p:sp>
      <p:sp>
        <p:nvSpPr>
          <p:cNvPr id="7" name="Segnaposto numero diapositiva 6"/>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130780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2CFB43-50D1-F347-BDF5-0ADCFC282498}" type="datetime1">
              <a:rPr lang="it-IT" smtClean="0"/>
              <a:t>12/06/2020</a:t>
            </a:fld>
            <a:endParaRPr lang="it-IT"/>
          </a:p>
        </p:txBody>
      </p:sp>
      <p:sp>
        <p:nvSpPr>
          <p:cNvPr id="8" name="Segnaposto piè di pagina 7"/>
          <p:cNvSpPr>
            <a:spLocks noGrp="1"/>
          </p:cNvSpPr>
          <p:nvPr>
            <p:ph type="ftr" sz="quarter" idx="11"/>
          </p:nvPr>
        </p:nvSpPr>
        <p:spPr/>
        <p:txBody>
          <a:bodyPr/>
          <a:lstStyle/>
          <a:p>
            <a:r>
              <a:rPr lang="it-IT"/>
              <a:t>INSERIRE SETTORE DI RIFERIMENTO</a:t>
            </a:r>
          </a:p>
        </p:txBody>
      </p:sp>
      <p:sp>
        <p:nvSpPr>
          <p:cNvPr id="9" name="Segnaposto numero diapositiva 8"/>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74633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9CE6720-BB02-4C48-8537-70A62539F44A}" type="datetime1">
              <a:rPr lang="it-IT" smtClean="0"/>
              <a:t>12/06/2020</a:t>
            </a:fld>
            <a:endParaRPr lang="it-IT"/>
          </a:p>
        </p:txBody>
      </p:sp>
      <p:sp>
        <p:nvSpPr>
          <p:cNvPr id="4" name="Segnaposto piè di pagina 3"/>
          <p:cNvSpPr>
            <a:spLocks noGrp="1"/>
          </p:cNvSpPr>
          <p:nvPr>
            <p:ph type="ftr" sz="quarter" idx="11"/>
          </p:nvPr>
        </p:nvSpPr>
        <p:spPr/>
        <p:txBody>
          <a:bodyPr/>
          <a:lstStyle/>
          <a:p>
            <a:r>
              <a:rPr lang="it-IT"/>
              <a:t>INSERIRE SETTORE DI RIFERIMENTO</a:t>
            </a:r>
          </a:p>
        </p:txBody>
      </p:sp>
      <p:sp>
        <p:nvSpPr>
          <p:cNvPr id="5" name="Segnaposto numero diapositiva 4"/>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1309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B5907B-22A0-0C49-B337-7FC695A0C0BF}" type="datetime1">
              <a:rPr lang="it-IT" smtClean="0"/>
              <a:t>12/06/2020</a:t>
            </a:fld>
            <a:endParaRPr lang="it-IT"/>
          </a:p>
        </p:txBody>
      </p:sp>
      <p:sp>
        <p:nvSpPr>
          <p:cNvPr id="3" name="Segnaposto piè di pagina 2"/>
          <p:cNvSpPr>
            <a:spLocks noGrp="1"/>
          </p:cNvSpPr>
          <p:nvPr>
            <p:ph type="ftr" sz="quarter" idx="11"/>
          </p:nvPr>
        </p:nvSpPr>
        <p:spPr/>
        <p:txBody>
          <a:bodyPr/>
          <a:lstStyle/>
          <a:p>
            <a:r>
              <a:rPr lang="it-IT"/>
              <a:t>INSERIRE SETTORE DI RIFERIMENTO</a:t>
            </a:r>
          </a:p>
        </p:txBody>
      </p:sp>
      <p:sp>
        <p:nvSpPr>
          <p:cNvPr id="4" name="Segnaposto numero diapositiva 3"/>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213524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8AD9D9C-286B-6944-846B-D307363E1BB9}" type="datetime1">
              <a:rPr lang="it-IT" smtClean="0"/>
              <a:t>12/06/2020</a:t>
            </a:fld>
            <a:endParaRPr lang="it-IT"/>
          </a:p>
        </p:txBody>
      </p:sp>
      <p:sp>
        <p:nvSpPr>
          <p:cNvPr id="6" name="Segnaposto piè di pagina 5"/>
          <p:cNvSpPr>
            <a:spLocks noGrp="1"/>
          </p:cNvSpPr>
          <p:nvPr>
            <p:ph type="ftr" sz="quarter" idx="11"/>
          </p:nvPr>
        </p:nvSpPr>
        <p:spPr/>
        <p:txBody>
          <a:bodyPr/>
          <a:lstStyle/>
          <a:p>
            <a:r>
              <a:rPr lang="it-IT"/>
              <a:t>INSERIRE SETTORE DI RIFERIMENTO</a:t>
            </a:r>
          </a:p>
        </p:txBody>
      </p:sp>
      <p:sp>
        <p:nvSpPr>
          <p:cNvPr id="7" name="Segnaposto numero diapositiva 6"/>
          <p:cNvSpPr>
            <a:spLocks noGrp="1"/>
          </p:cNvSpPr>
          <p:nvPr>
            <p:ph type="sldNum" sz="quarter" idx="12"/>
          </p:nvPr>
        </p:nvSpPr>
        <p:spPr/>
        <p:txBody>
          <a:bodyPr/>
          <a:lstStyle/>
          <a:p>
            <a:fld id="{B908117D-7796-3342-8145-5F88EBFB5E0E}" type="slidenum">
              <a:rPr lang="it-IT" smtClean="0"/>
              <a:t>‹N›</a:t>
            </a:fld>
            <a:endParaRPr lang="it-IT"/>
          </a:p>
        </p:txBody>
      </p:sp>
    </p:spTree>
    <p:extLst>
      <p:ext uri="{BB962C8B-B14F-4D97-AF65-F5344CB8AC3E}">
        <p14:creationId xmlns:p14="http://schemas.microsoft.com/office/powerpoint/2010/main" val="52839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29031" y="2511910"/>
            <a:ext cx="5464193"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7508838" y="0"/>
            <a:ext cx="468316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p>
        </p:txBody>
      </p:sp>
      <p:sp>
        <p:nvSpPr>
          <p:cNvPr id="4" name="Segnaposto testo 3"/>
          <p:cNvSpPr>
            <a:spLocks noGrp="1"/>
          </p:cNvSpPr>
          <p:nvPr>
            <p:ph type="body" sz="half" idx="2"/>
          </p:nvPr>
        </p:nvSpPr>
        <p:spPr>
          <a:xfrm>
            <a:off x="1409943" y="304641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95067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FDBD5"/>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DF134-0AF9-AB4C-8897-C5C51FBEA8B4}" type="datetime1">
              <a:rPr lang="it-IT" smtClean="0"/>
              <a:t>12/06/2020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INSERIRE SETTORE DI RIFERIMENTO</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117D-7796-3342-8145-5F88EBFB5E0E}" type="slidenum">
              <a:rPr lang="it-IT" smtClean="0"/>
              <a:t>‹N›</a:t>
            </a:fld>
            <a:endParaRPr lang="it-IT"/>
          </a:p>
        </p:txBody>
      </p:sp>
    </p:spTree>
    <p:extLst>
      <p:ext uri="{BB962C8B-B14F-4D97-AF65-F5344CB8AC3E}">
        <p14:creationId xmlns:p14="http://schemas.microsoft.com/office/powerpoint/2010/main" val="165287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reditosportivo.it/covid19/mutuoliquidita/mutuolightliquiditaASDSSD.html"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0"/>
            <a:ext cx="12192001" cy="6858000"/>
          </a:xfrm>
          <a:prstGeom prst="rect">
            <a:avLst/>
          </a:prstGeom>
          <a:gradFill flip="none" rotWithShape="1">
            <a:gsLst>
              <a:gs pos="20000">
                <a:srgbClr val="49C9C4"/>
              </a:gs>
              <a:gs pos="100000">
                <a:schemeClr val="bg1"/>
              </a:gs>
              <a:gs pos="20000">
                <a:schemeClr val="bg1"/>
              </a:gs>
            </a:gsLst>
            <a:lin ang="1296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233714" y="1884638"/>
            <a:ext cx="7669654" cy="2507900"/>
          </a:xfrm>
        </p:spPr>
        <p:txBody>
          <a:bodyPr>
            <a:normAutofit fontScale="90000"/>
          </a:bodyPr>
          <a:lstStyle/>
          <a:p>
            <a:br>
              <a:rPr lang="it-IT" sz="5400" dirty="0">
                <a:solidFill>
                  <a:srgbClr val="00AEEF"/>
                </a:solidFill>
                <a:latin typeface="Karla" charset="0"/>
                <a:ea typeface="Karla" charset="0"/>
                <a:cs typeface="Karla" charset="0"/>
              </a:rPr>
            </a:br>
            <a:br>
              <a:rPr lang="it-IT" sz="2700" dirty="0">
                <a:solidFill>
                  <a:srgbClr val="00AEEF"/>
                </a:solidFill>
                <a:latin typeface="Karla" charset="0"/>
                <a:ea typeface="Karla" charset="0"/>
                <a:cs typeface="Karla" charset="0"/>
              </a:rPr>
            </a:br>
            <a:r>
              <a:rPr lang="it-IT" sz="2800" b="1" dirty="0"/>
              <a:t>PRINCIPALI INTERVENTI DI CARATTERE ECONOMICO-FINANZIARIO A SOSTEGNO DELLO SPORT </a:t>
            </a:r>
            <a:br>
              <a:rPr lang="it-IT" sz="2800" b="1" dirty="0"/>
            </a:br>
            <a:br>
              <a:rPr lang="it-IT" sz="2800" b="1" dirty="0"/>
            </a:br>
            <a:r>
              <a:rPr lang="it-IT" sz="2800" b="1" dirty="0"/>
              <a:t>Marco Perciballi</a:t>
            </a:r>
            <a:br>
              <a:rPr lang="it-IT" sz="2800" b="1" dirty="0"/>
            </a:br>
            <a:br>
              <a:rPr lang="it-IT" sz="2800" b="1" dirty="0"/>
            </a:br>
            <a:endParaRPr lang="it-IT" sz="5300" i="1" dirty="0">
              <a:solidFill>
                <a:srgbClr val="00AEEF"/>
              </a:solidFill>
              <a:latin typeface="Karla" charset="0"/>
              <a:ea typeface="Karla" charset="0"/>
              <a:cs typeface="Karla" charset="0"/>
            </a:endParaRPr>
          </a:p>
        </p:txBody>
      </p:sp>
      <p:sp>
        <p:nvSpPr>
          <p:cNvPr id="3" name="Sottotitolo 2"/>
          <p:cNvSpPr>
            <a:spLocks noGrp="1"/>
          </p:cNvSpPr>
          <p:nvPr>
            <p:ph type="subTitle" idx="1"/>
          </p:nvPr>
        </p:nvSpPr>
        <p:spPr>
          <a:xfrm>
            <a:off x="1141355" y="5146465"/>
            <a:ext cx="7669654" cy="1655762"/>
          </a:xfrm>
        </p:spPr>
        <p:txBody>
          <a:bodyPr/>
          <a:lstStyle/>
          <a:p>
            <a:r>
              <a:rPr lang="it-IT" dirty="0">
                <a:solidFill>
                  <a:srgbClr val="00AEEF"/>
                </a:solidFill>
              </a:rPr>
              <a:t>Federazione Italiana Tennistavolo</a:t>
            </a:r>
          </a:p>
        </p:txBody>
      </p:sp>
      <p:sp>
        <p:nvSpPr>
          <p:cNvPr id="15" name="Rettangolo 14"/>
          <p:cNvSpPr/>
          <p:nvPr/>
        </p:nvSpPr>
        <p:spPr>
          <a:xfrm rot="2133207">
            <a:off x="11872928" y="1465064"/>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rot="2160000">
            <a:off x="10005511" y="5985902"/>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p:cNvCxnSpPr/>
          <p:nvPr/>
        </p:nvCxnSpPr>
        <p:spPr>
          <a:xfrm flipH="1" flipV="1">
            <a:off x="7987930" y="-71422"/>
            <a:ext cx="3493160" cy="2530138"/>
          </a:xfrm>
          <a:prstGeom prst="line">
            <a:avLst/>
          </a:prstGeom>
          <a:ln w="215900" cap="sq" cmpd="sng">
            <a:solidFill>
              <a:srgbClr val="49A9BF"/>
            </a:solidFill>
            <a:miter lim="800000"/>
          </a:ln>
          <a:effectLst>
            <a:outerShdw blurRad="50800" dist="762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8416096" y="1400383"/>
            <a:ext cx="4084765" cy="5599828"/>
          </a:xfrm>
          <a:prstGeom prst="line">
            <a:avLst/>
          </a:prstGeom>
          <a:ln w="215900"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6" name="Immagin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0000" y="275026"/>
            <a:ext cx="1584000" cy="1125247"/>
          </a:xfrm>
          <a:prstGeom prst="rect">
            <a:avLst/>
          </a:prstGeom>
        </p:spPr>
      </p:pic>
    </p:spTree>
    <p:extLst>
      <p:ext uri="{BB962C8B-B14F-4D97-AF65-F5344CB8AC3E}">
        <p14:creationId xmlns:p14="http://schemas.microsoft.com/office/powerpoint/2010/main" val="95435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SALDO IRAP (Art. 24)</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70000" lnSpcReduction="20000"/>
          </a:bodyPr>
          <a:lstStyle/>
          <a:p>
            <a:endParaRPr lang="it-IT" dirty="0">
              <a:solidFill>
                <a:srgbClr val="00AEEF"/>
              </a:solidFill>
            </a:endParaRPr>
          </a:p>
          <a:p>
            <a:pPr marL="815975" indent="-457200" algn="just" defTabSz="314325"/>
            <a:r>
              <a:rPr lang="it-IT" dirty="0">
                <a:solidFill>
                  <a:srgbClr val="FF0000"/>
                </a:solidFill>
                <a:latin typeface="+mj-lt"/>
                <a:ea typeface="Calibri" panose="020F0502020204030204" pitchFamily="34" charset="0"/>
                <a:cs typeface="Arial" panose="020B0604020202020204" pitchFamily="34" charset="0"/>
              </a:rPr>
              <a:t>Non è dovuto il versamento del saldo dell'IRAP relativa al 2019 </a:t>
            </a:r>
            <a:r>
              <a:rPr lang="it-IT" dirty="0">
                <a:latin typeface="+mj-lt"/>
                <a:ea typeface="Calibri" panose="020F0502020204030204" pitchFamily="34" charset="0"/>
                <a:cs typeface="Arial" panose="020B0604020202020204" pitchFamily="34" charset="0"/>
              </a:rPr>
              <a:t>(per i soggetti con esercizio sociale coincidente con l’anno solare) o al periodo 2019/2020 (per i soggetti con esercizio sociale a cavallo d’anno).</a:t>
            </a:r>
          </a:p>
          <a:p>
            <a:pPr marL="815975" indent="-457200" algn="just" defTabSz="314325"/>
            <a:endParaRPr lang="it-IT" dirty="0">
              <a:latin typeface="+mj-lt"/>
              <a:ea typeface="Calibri" panose="020F0502020204030204" pitchFamily="34" charset="0"/>
              <a:cs typeface="Arial" panose="020B0604020202020204" pitchFamily="34" charset="0"/>
            </a:endParaRPr>
          </a:p>
          <a:p>
            <a:pPr marL="815975" indent="-457200" algn="just" defTabSz="314325"/>
            <a:r>
              <a:rPr lang="it-IT" dirty="0">
                <a:solidFill>
                  <a:srgbClr val="FF0000"/>
                </a:solidFill>
                <a:latin typeface="+mj-lt"/>
                <a:ea typeface="Calibri" panose="020F0502020204030204" pitchFamily="34" charset="0"/>
                <a:cs typeface="Arial" panose="020B0604020202020204" pitchFamily="34" charset="0"/>
              </a:rPr>
              <a:t>Non è dovuto il versamento della prima rata dell'acconto dell’IRAP relativa al periodo di imposta 2020 </a:t>
            </a:r>
            <a:r>
              <a:rPr lang="it-IT" dirty="0">
                <a:latin typeface="+mj-lt"/>
                <a:ea typeface="Calibri" panose="020F0502020204030204" pitchFamily="34" charset="0"/>
                <a:cs typeface="Arial" panose="020B0604020202020204" pitchFamily="34" charset="0"/>
              </a:rPr>
              <a:t>(per i soggetti con esercizio sociale coincidente con l’anno solare) o al periodo 2020/2021 (per i soggetti con esercizio sociale a cavallo d’anno), e l’importo di  tale versamento è comunque escluso dal calcolo dell'imposta da versare a saldo per lo stesso periodo d'imposta, divenendone pertanto abbuonato.</a:t>
            </a:r>
          </a:p>
          <a:p>
            <a:pPr marL="815975" indent="-457200" algn="just" defTabSz="314325"/>
            <a:r>
              <a:rPr lang="it-IT" dirty="0">
                <a:latin typeface="+mj-lt"/>
                <a:ea typeface="Calibri" panose="020F0502020204030204" pitchFamily="34" charset="0"/>
                <a:cs typeface="Arial" panose="020B0604020202020204" pitchFamily="34" charset="0"/>
              </a:rPr>
              <a:t> </a:t>
            </a:r>
          </a:p>
          <a:p>
            <a:pPr marL="815975" indent="-457200" algn="just" defTabSz="314325"/>
            <a:r>
              <a:rPr lang="it-IT" dirty="0">
                <a:solidFill>
                  <a:srgbClr val="FF0000"/>
                </a:solidFill>
                <a:latin typeface="+mj-lt"/>
                <a:ea typeface="Calibri" panose="020F0502020204030204" pitchFamily="34" charset="0"/>
                <a:cs typeface="Arial" panose="020B0604020202020204" pitchFamily="34" charset="0"/>
              </a:rPr>
              <a:t>Si tratta di uno “sconto” dell’imposta IRAP che viene applicato a titolo definitivo </a:t>
            </a:r>
            <a:r>
              <a:rPr lang="it-IT" dirty="0">
                <a:latin typeface="+mj-lt"/>
                <a:ea typeface="Calibri" panose="020F0502020204030204" pitchFamily="34" charset="0"/>
                <a:cs typeface="Arial" panose="020B0604020202020204" pitchFamily="34" charset="0"/>
              </a:rPr>
              <a:t>(cioè non sarà recuperato più avanti)</a:t>
            </a:r>
          </a:p>
          <a:p>
            <a:pPr marL="358775" indent="0" algn="just" defTabSz="314325">
              <a:spcAft>
                <a:spcPts val="0"/>
              </a:spcAft>
              <a:buNone/>
            </a:pPr>
            <a:r>
              <a:rPr lang="it-IT" dirty="0">
                <a:latin typeface="Arial" panose="020B0604020202020204" pitchFamily="34" charset="0"/>
                <a:ea typeface="Calibri" panose="020F0502020204030204" pitchFamily="34" charset="0"/>
                <a:cs typeface="Arial" panose="020B0604020202020204" pitchFamily="34" charset="0"/>
              </a:rPr>
              <a:t> </a:t>
            </a: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0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a:bodyPr>
          <a:lstStyle/>
          <a:p>
            <a:pPr marL="0" indent="0" algn="just">
              <a:buNone/>
            </a:pPr>
            <a:r>
              <a:rPr lang="it-IT" sz="2000" dirty="0">
                <a:latin typeface="+mj-lt"/>
                <a:cs typeface="Arial" panose="020B0604020202020204" pitchFamily="34" charset="0"/>
              </a:rPr>
              <a:t>È riconosciuto un </a:t>
            </a:r>
            <a:r>
              <a:rPr lang="it-IT" sz="2000" dirty="0">
                <a:solidFill>
                  <a:srgbClr val="FF0000"/>
                </a:solidFill>
                <a:latin typeface="+mj-lt"/>
                <a:cs typeface="Arial" panose="020B0604020202020204" pitchFamily="34" charset="0"/>
              </a:rPr>
              <a:t>contributo a fondo perduto </a:t>
            </a:r>
            <a:r>
              <a:rPr lang="it-IT" sz="2000" dirty="0">
                <a:latin typeface="+mj-lt"/>
                <a:cs typeface="Arial" panose="020B0604020202020204" pitchFamily="34" charset="0"/>
              </a:rPr>
              <a:t>a favore dei soggetti titolari di </a:t>
            </a:r>
            <a:r>
              <a:rPr lang="it-IT" sz="2000" dirty="0">
                <a:solidFill>
                  <a:srgbClr val="FF0000"/>
                </a:solidFill>
                <a:latin typeface="+mj-lt"/>
                <a:cs typeface="Arial" panose="020B0604020202020204" pitchFamily="34" charset="0"/>
              </a:rPr>
              <a:t>reddito d’impresa </a:t>
            </a:r>
            <a:r>
              <a:rPr lang="it-IT" sz="2000" dirty="0">
                <a:latin typeface="+mj-lt"/>
                <a:cs typeface="Arial" panose="020B0604020202020204" pitchFamily="34" charset="0"/>
              </a:rPr>
              <a:t>e di lavoro autonomo, titolari di </a:t>
            </a:r>
            <a:r>
              <a:rPr lang="it-IT" sz="2000" dirty="0">
                <a:solidFill>
                  <a:srgbClr val="FF0000"/>
                </a:solidFill>
                <a:latin typeface="+mj-lt"/>
                <a:cs typeface="Arial" panose="020B0604020202020204" pitchFamily="34" charset="0"/>
              </a:rPr>
              <a:t>partita IVA</a:t>
            </a:r>
          </a:p>
          <a:p>
            <a:endParaRPr lang="it-IT" sz="2000" dirty="0">
              <a:latin typeface="+mj-lt"/>
              <a:cs typeface="Arial" panose="020B0604020202020204" pitchFamily="34" charset="0"/>
            </a:endParaRPr>
          </a:p>
          <a:p>
            <a:pPr marL="0" indent="0" algn="just">
              <a:buNone/>
            </a:pPr>
            <a:r>
              <a:rPr lang="it-IT" sz="2000" dirty="0">
                <a:latin typeface="+mj-lt"/>
                <a:cs typeface="Arial" panose="020B0604020202020204" pitchFamily="34" charset="0"/>
              </a:rPr>
              <a:t>Il contributo spetta esclusivamente ai soggetti con ricavi di cui all’articolo 85, comma 1, lettere </a:t>
            </a:r>
            <a:r>
              <a:rPr lang="it-IT" sz="2000" i="1" dirty="0">
                <a:latin typeface="+mj-lt"/>
                <a:cs typeface="Arial" panose="020B0604020202020204" pitchFamily="34" charset="0"/>
              </a:rPr>
              <a:t>a) e b), </a:t>
            </a:r>
            <a:r>
              <a:rPr lang="it-IT" sz="2000" dirty="0">
                <a:latin typeface="+mj-lt"/>
                <a:cs typeface="Arial" panose="020B0604020202020204" pitchFamily="34" charset="0"/>
              </a:rPr>
              <a:t>del TUIR non superiori a 5 milioni di euro</a:t>
            </a:r>
          </a:p>
          <a:p>
            <a:pPr algn="just"/>
            <a:endParaRPr lang="it-IT" sz="2000" dirty="0">
              <a:latin typeface="+mj-lt"/>
              <a:cs typeface="Arial" panose="020B0604020202020204" pitchFamily="34" charset="0"/>
            </a:endParaRPr>
          </a:p>
          <a:p>
            <a:pPr marL="0" indent="0" algn="just">
              <a:buNone/>
            </a:pPr>
            <a:r>
              <a:rPr lang="it-IT" sz="2000" dirty="0">
                <a:latin typeface="+mj-lt"/>
                <a:cs typeface="Arial" panose="020B0604020202020204" pitchFamily="34" charset="0"/>
              </a:rPr>
              <a:t>Il contributo a fondo perduto spetta </a:t>
            </a:r>
            <a:r>
              <a:rPr lang="it-IT" sz="2000" dirty="0">
                <a:solidFill>
                  <a:srgbClr val="FF0000"/>
                </a:solidFill>
                <a:latin typeface="+mj-lt"/>
                <a:cs typeface="Arial" panose="020B0604020202020204" pitchFamily="34" charset="0"/>
              </a:rPr>
              <a:t>a condizione che l’ammontare del fatturato e dei corrispettivi del mese di aprile 2020 sia inferiore di 1/3 dell’ammontare del fatturato e dei corrispettivi del mese di aprile 2019</a:t>
            </a:r>
          </a:p>
          <a:p>
            <a:pPr algn="just"/>
            <a:endParaRPr lang="it-IT" sz="2000" dirty="0">
              <a:latin typeface="+mj-lt"/>
              <a:cs typeface="Arial" panose="020B0604020202020204" pitchFamily="34" charset="0"/>
            </a:endParaRPr>
          </a:p>
          <a:p>
            <a:pPr marL="0" indent="0" algn="just">
              <a:buNone/>
            </a:pPr>
            <a:r>
              <a:rPr lang="it-IT" sz="2000" dirty="0">
                <a:latin typeface="+mj-lt"/>
                <a:cs typeface="Arial" panose="020B0604020202020204" pitchFamily="34" charset="0"/>
              </a:rPr>
              <a:t>Il contributo è riconosciuto per un </a:t>
            </a:r>
            <a:r>
              <a:rPr lang="it-IT" sz="2000" dirty="0">
                <a:solidFill>
                  <a:srgbClr val="FF0000"/>
                </a:solidFill>
                <a:latin typeface="+mj-lt"/>
                <a:cs typeface="Arial" panose="020B0604020202020204" pitchFamily="34" charset="0"/>
              </a:rPr>
              <a:t>importo non inferiore a </a:t>
            </a:r>
            <a:r>
              <a:rPr lang="it-IT" sz="2000" dirty="0">
                <a:latin typeface="+mj-lt"/>
                <a:cs typeface="Arial" panose="020B0604020202020204" pitchFamily="34" charset="0"/>
              </a:rPr>
              <a:t>1.000 euro per le persone  fisiche e a </a:t>
            </a:r>
            <a:r>
              <a:rPr lang="it-IT" sz="2000" dirty="0">
                <a:solidFill>
                  <a:srgbClr val="FF0000"/>
                </a:solidFill>
                <a:latin typeface="+mj-lt"/>
                <a:cs typeface="Arial" panose="020B0604020202020204" pitchFamily="34" charset="0"/>
              </a:rPr>
              <a:t>2.000 euro per i  soggetti diversi dalle  persone fisiche</a:t>
            </a:r>
          </a:p>
          <a:p>
            <a:pPr algn="just"/>
            <a:endParaRPr lang="it-IT" dirty="0">
              <a:latin typeface="Arial" panose="020B0604020202020204" pitchFamily="34" charset="0"/>
              <a:cs typeface="Arial" panose="020B0604020202020204" pitchFamily="34" charset="0"/>
            </a:endParaRPr>
          </a:p>
          <a:p>
            <a:pPr algn="just"/>
            <a:endParaRPr lang="it-IT" b="1" u="sng" dirty="0">
              <a:latin typeface="Arial" panose="020B0604020202020204" pitchFamily="34" charset="0"/>
              <a:cs typeface="Arial" panose="020B0604020202020204" pitchFamily="34" charset="0"/>
            </a:endParaRPr>
          </a:p>
          <a:p>
            <a:pPr algn="just"/>
            <a:endParaRPr lang="it-IT" b="1" u="sng" dirty="0">
              <a:latin typeface="Arial" panose="020B0604020202020204" pitchFamily="34" charset="0"/>
              <a:cs typeface="Arial" panose="020B0604020202020204" pitchFamily="34" charset="0"/>
            </a:endParaRP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3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25000" lnSpcReduction="20000"/>
          </a:bodyPr>
          <a:lstStyle/>
          <a:p>
            <a:pPr marL="0" indent="0" algn="just">
              <a:buNone/>
              <a:tabLst>
                <a:tab pos="358775" algn="l"/>
              </a:tabLst>
            </a:pPr>
            <a:r>
              <a:rPr lang="it-IT" sz="8000" dirty="0">
                <a:latin typeface="+mj-lt"/>
                <a:cs typeface="Arial" panose="020B0604020202020204" pitchFamily="34" charset="0"/>
              </a:rPr>
              <a:t>La % di contributo è fissata in misura decrescente all’ammontare dei ricavi o compensi del soggetto richiedente nel periodo d'imposta precedente a quello in corso al 19 maggio 2020 (2019):</a:t>
            </a:r>
          </a:p>
          <a:p>
            <a:pPr algn="just">
              <a:buFontTx/>
              <a:buChar char="-"/>
              <a:tabLst>
                <a:tab pos="358775" algn="l"/>
              </a:tabLst>
            </a:pPr>
            <a:r>
              <a:rPr lang="it-IT" sz="8000" dirty="0">
                <a:solidFill>
                  <a:srgbClr val="FF0000"/>
                </a:solidFill>
                <a:latin typeface="+mj-lt"/>
                <a:cs typeface="Arial" panose="020B0604020202020204" pitchFamily="34" charset="0"/>
              </a:rPr>
              <a:t>20% della differenza per i soggetti che abbiano ricavi e compensi non superiori a 400.000 e</a:t>
            </a:r>
          </a:p>
          <a:p>
            <a:pPr algn="just">
              <a:buFontTx/>
              <a:buChar char="-"/>
              <a:tabLst>
                <a:tab pos="358775" algn="l"/>
              </a:tabLst>
            </a:pPr>
            <a:r>
              <a:rPr lang="it-IT" sz="8000" dirty="0">
                <a:latin typeface="+mj-lt"/>
                <a:cs typeface="Arial" panose="020B0604020202020204" pitchFamily="34" charset="0"/>
              </a:rPr>
              <a:t>-	15% della differenza per i soggetti che abbiano ricavi e compensi superiori a 400.000 euro e fino a 1.000.000 euro;</a:t>
            </a:r>
          </a:p>
          <a:p>
            <a:pPr marL="342900" indent="-342900" algn="just">
              <a:buFontTx/>
              <a:buChar char="-"/>
              <a:tabLst>
                <a:tab pos="358775" algn="l"/>
              </a:tabLst>
            </a:pPr>
            <a:r>
              <a:rPr lang="it-IT" sz="8000" dirty="0">
                <a:latin typeface="+mj-lt"/>
                <a:cs typeface="Arial" panose="020B0604020202020204" pitchFamily="34" charset="0"/>
              </a:rPr>
              <a:t>10% della differenza per i soggetti che abbiano ricavi e compensi superiori a 1.000.000 euro</a:t>
            </a:r>
          </a:p>
          <a:p>
            <a:pPr marL="342900" indent="-342900" algn="just">
              <a:buFontTx/>
              <a:buChar char="-"/>
              <a:tabLst>
                <a:tab pos="358775" algn="l"/>
              </a:tabLst>
            </a:pPr>
            <a:endParaRPr lang="it-IT" sz="8000" dirty="0">
              <a:latin typeface="+mj-lt"/>
              <a:cs typeface="Arial" panose="020B0604020202020204" pitchFamily="34" charset="0"/>
            </a:endParaRPr>
          </a:p>
          <a:p>
            <a:pPr marL="0" indent="0" algn="just">
              <a:buNone/>
            </a:pPr>
            <a:r>
              <a:rPr lang="it-IT" sz="8000" dirty="0">
                <a:latin typeface="+mj-lt"/>
                <a:cs typeface="Arial" panose="020B0604020202020204" pitchFamily="34" charset="0"/>
              </a:rPr>
              <a:t>Modalità:</a:t>
            </a:r>
          </a:p>
          <a:p>
            <a:pPr marL="0" indent="0" algn="just">
              <a:buNone/>
            </a:pPr>
            <a:r>
              <a:rPr lang="it-IT" sz="8000" dirty="0">
                <a:latin typeface="+mj-lt"/>
                <a:cs typeface="Arial" panose="020B0604020202020204" pitchFamily="34" charset="0"/>
              </a:rPr>
              <a:t>-presentare una istanza all'Agenzia delle Entrate: contenuto e termini di presentazione: definiti con provvedimento del Direttore dell'Agenzia delle entrate</a:t>
            </a:r>
          </a:p>
          <a:p>
            <a:pPr algn="just"/>
            <a:endParaRPr lang="it-IT" sz="8000" dirty="0">
              <a:latin typeface="+mj-lt"/>
              <a:cs typeface="Arial" panose="020B0604020202020204" pitchFamily="34" charset="0"/>
            </a:endParaRPr>
          </a:p>
          <a:p>
            <a:pPr marL="0" indent="0" algn="just">
              <a:buNone/>
            </a:pPr>
            <a:r>
              <a:rPr lang="it-IT" sz="8000" dirty="0">
                <a:latin typeface="+mj-lt"/>
                <a:cs typeface="Arial" panose="020B0604020202020204" pitchFamily="34" charset="0"/>
              </a:rPr>
              <a:t>-il contributo a fondo perduto è corrisposto dall'Agenzia delle entrate mediante accreditamento diretto in conto corrente bancario o postale intestato al soggetto beneficiario</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4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lnSpcReduction="10000"/>
          </a:bodyPr>
          <a:lstStyle/>
          <a:p>
            <a:pPr marL="0" indent="0" algn="just">
              <a:buNone/>
            </a:pPr>
            <a:r>
              <a:rPr lang="it-IT" b="1" dirty="0">
                <a:latin typeface="+mj-lt"/>
                <a:cs typeface="Arial" panose="020B0604020202020204" pitchFamily="34" charset="0"/>
              </a:rPr>
              <a:t>   </a:t>
            </a:r>
            <a:r>
              <a:rPr lang="it-IT" b="1" u="sng" dirty="0">
                <a:solidFill>
                  <a:srgbClr val="FF0000"/>
                </a:solidFill>
                <a:latin typeface="+mj-lt"/>
                <a:cs typeface="Arial" panose="020B0604020202020204" pitchFamily="34" charset="0"/>
              </a:rPr>
              <a:t>In cosa consiste </a:t>
            </a:r>
          </a:p>
          <a:p>
            <a:pPr algn="just"/>
            <a:r>
              <a:rPr lang="it-IT" b="1" dirty="0">
                <a:latin typeface="+mj-lt"/>
                <a:cs typeface="Arial" panose="020B0604020202020204" pitchFamily="34" charset="0"/>
              </a:rPr>
              <a:t>Il contributo a fondo perduto è una somma di denaro corrisposta dall’Agenzia delle entrate a seguito della presentazione, in via telematica, di una apposita istanza. </a:t>
            </a:r>
          </a:p>
          <a:p>
            <a:pPr algn="just"/>
            <a:r>
              <a:rPr lang="it-IT" b="1" dirty="0">
                <a:latin typeface="+mj-lt"/>
                <a:cs typeface="Arial" panose="020B0604020202020204" pitchFamily="34" charset="0"/>
              </a:rPr>
              <a:t>L’importo del contributo è commisurato alla perdita del fatturato e dei corrispettivi subita a causa dell’emergenza da Coronavirus. </a:t>
            </a:r>
          </a:p>
          <a:p>
            <a:pPr algn="just"/>
            <a:r>
              <a:rPr lang="it-IT" b="1" dirty="0">
                <a:latin typeface="+mj-lt"/>
                <a:cs typeface="Arial" panose="020B0604020202020204" pitchFamily="34" charset="0"/>
              </a:rPr>
              <a:t>Sulla base dei dati dichiarati nell’istanza dal soggetto che richiede il contributo, l’Agenzia delle entrate eroga la somma di denaro mediante bonifico sul conto corrente intestato al richiedente.</a:t>
            </a: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43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77500" lnSpcReduction="20000"/>
          </a:bodyPr>
          <a:lstStyle/>
          <a:p>
            <a:pPr marL="0" indent="0" algn="just">
              <a:buNone/>
            </a:pPr>
            <a:r>
              <a:rPr lang="it-IT" b="1" dirty="0">
                <a:latin typeface="+mj-lt"/>
                <a:cs typeface="Arial" panose="020B0604020202020204" pitchFamily="34" charset="0"/>
              </a:rPr>
              <a:t>   </a:t>
            </a:r>
            <a:r>
              <a:rPr lang="it-IT" b="1" u="sng" dirty="0">
                <a:solidFill>
                  <a:srgbClr val="FF0000"/>
                </a:solidFill>
                <a:latin typeface="+mj-lt"/>
                <a:cs typeface="Arial" panose="020B0604020202020204" pitchFamily="34" charset="0"/>
              </a:rPr>
              <a:t>A chi spetta </a:t>
            </a:r>
          </a:p>
          <a:p>
            <a:pPr marL="0" indent="0" algn="just">
              <a:buNone/>
            </a:pPr>
            <a:r>
              <a:rPr lang="it-IT" b="1" dirty="0">
                <a:latin typeface="+mj-lt"/>
                <a:cs typeface="Arial" panose="020B0604020202020204" pitchFamily="34" charset="0"/>
              </a:rPr>
              <a:t>Il contributo a fondo perduto può essere richiesto da numerosi soggetti titolari di partita Iva che esercitano attività d’impresa o di lavoro autonomo o che sono titolari di reddito agrario. </a:t>
            </a:r>
          </a:p>
          <a:p>
            <a:pPr marL="0" indent="0" algn="just">
              <a:buNone/>
            </a:pPr>
            <a:r>
              <a:rPr lang="it-IT" b="1" dirty="0">
                <a:latin typeface="+mj-lt"/>
                <a:cs typeface="Arial" panose="020B0604020202020204" pitchFamily="34" charset="0"/>
              </a:rPr>
              <a:t>Per identificare con precisione gli operatori economici beneficiari del contributo, il decreto legge n. 34 del 19 maggio 2020 ha stabilito alcuni specifici requisiti che sono di seguito elencati. </a:t>
            </a:r>
          </a:p>
          <a:p>
            <a:pPr marL="0" indent="0" algn="just">
              <a:buNone/>
            </a:pPr>
            <a:r>
              <a:rPr lang="it-IT" b="1" dirty="0">
                <a:latin typeface="+mj-lt"/>
                <a:cs typeface="Arial" panose="020B0604020202020204" pitchFamily="34" charset="0"/>
              </a:rPr>
              <a:t>PRIMO REQUISITO: </a:t>
            </a:r>
            <a:r>
              <a:rPr lang="it-IT" b="1" u="sng" dirty="0">
                <a:latin typeface="+mj-lt"/>
                <a:cs typeface="Arial" panose="020B0604020202020204" pitchFamily="34" charset="0"/>
              </a:rPr>
              <a:t>conseguimento, nell’anno 2019, di un ammontare di ricavi o compensi non superiore a 5 milioni di euro</a:t>
            </a:r>
            <a:r>
              <a:rPr lang="it-IT" b="1" dirty="0">
                <a:latin typeface="+mj-lt"/>
                <a:cs typeface="Arial" panose="020B0604020202020204" pitchFamily="34" charset="0"/>
              </a:rPr>
              <a:t>. </a:t>
            </a:r>
          </a:p>
          <a:p>
            <a:pPr marL="0" indent="0" algn="just">
              <a:buNone/>
            </a:pPr>
            <a:r>
              <a:rPr lang="it-IT" b="1" u="sng" dirty="0">
                <a:latin typeface="+mj-lt"/>
                <a:cs typeface="Arial" panose="020B0604020202020204" pitchFamily="34" charset="0"/>
              </a:rPr>
              <a:t>ATTENZIONE Per le società con periodo d’imposta non coincidente con l’anno solare, occorre fare riferimento al periodo d’imposta precedente a quello in corso al 19 maggio 2020 (data di entrata in vigore del decreto “Rilancio”). </a:t>
            </a:r>
          </a:p>
          <a:p>
            <a:pPr marL="0" indent="0" algn="just">
              <a:buNone/>
            </a:pPr>
            <a:r>
              <a:rPr lang="it-IT" b="1" u="sng" dirty="0">
                <a:latin typeface="+mj-lt"/>
                <a:cs typeface="Arial" panose="020B0604020202020204" pitchFamily="34" charset="0"/>
              </a:rPr>
              <a:t>Per i soggetti che hanno iniziato l’attività da maggio 2019, spetta l’importo minimo del contributo. </a:t>
            </a: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7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92500" lnSpcReduction="10000"/>
          </a:bodyPr>
          <a:lstStyle/>
          <a:p>
            <a:pPr marL="0" indent="0" algn="just">
              <a:buNone/>
            </a:pPr>
            <a:r>
              <a:rPr lang="it-IT" b="1" dirty="0">
                <a:latin typeface="+mj-lt"/>
                <a:cs typeface="Arial" panose="020B0604020202020204" pitchFamily="34" charset="0"/>
              </a:rPr>
              <a:t>   </a:t>
            </a:r>
            <a:r>
              <a:rPr lang="it-IT" b="1" u="sng" dirty="0">
                <a:solidFill>
                  <a:srgbClr val="FF0000"/>
                </a:solidFill>
                <a:latin typeface="+mj-lt"/>
                <a:cs typeface="Arial" panose="020B0604020202020204" pitchFamily="34" charset="0"/>
              </a:rPr>
              <a:t>SECONDO REQUISITO </a:t>
            </a:r>
            <a:r>
              <a:rPr lang="it-IT" b="1" u="sng" dirty="0">
                <a:latin typeface="+mj-lt"/>
                <a:cs typeface="Arial" panose="020B0604020202020204" pitchFamily="34" charset="0"/>
              </a:rPr>
              <a:t>Per ottenere l’erogazione del contributo a fondo perduto è inoltre necessario che sia presente almeno uno tra i seguenti requisiti: </a:t>
            </a:r>
          </a:p>
          <a:p>
            <a:pPr marL="0" indent="0" algn="just">
              <a:buNone/>
            </a:pPr>
            <a:r>
              <a:rPr lang="it-IT" b="1" u="sng" dirty="0">
                <a:latin typeface="+mj-lt"/>
                <a:cs typeface="Arial" panose="020B0604020202020204" pitchFamily="34" charset="0"/>
              </a:rPr>
              <a:t>1. ammontare del fatturato e dei corrispettivi del mese di aprile 2020 inferiore ai due terzi dell’ammontare del fatturato e dei corrispettivi del mese di aprile 2019 </a:t>
            </a:r>
          </a:p>
          <a:p>
            <a:pPr marL="0" indent="0" algn="just">
              <a:buNone/>
            </a:pPr>
            <a:r>
              <a:rPr lang="it-IT" b="1" u="sng" dirty="0">
                <a:latin typeface="+mj-lt"/>
                <a:cs typeface="Arial" panose="020B0604020202020204" pitchFamily="34" charset="0"/>
              </a:rPr>
              <a:t>2. inizio dell’attività a partire dal 1° gennaio 2019 </a:t>
            </a:r>
          </a:p>
          <a:p>
            <a:pPr marL="0" indent="0" algn="just">
              <a:buNone/>
            </a:pPr>
            <a:r>
              <a:rPr lang="it-IT" b="1" u="sng" dirty="0">
                <a:latin typeface="+mj-lt"/>
                <a:cs typeface="Arial" panose="020B0604020202020204" pitchFamily="34" charset="0"/>
              </a:rPr>
              <a:t>3. domicilio fiscale o sede operativa situati nel territorio di Comuni colpiti da eventi calamitosi (sisma, alluvione, crollo strutturale), i cui stati di emergenza erano in atto alla data del 31 gennaio 2020 (data della dichiarazione dello stato di emergenza da Coronavirus). </a:t>
            </a: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1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92500" lnSpcReduction="20000"/>
          </a:bodyPr>
          <a:lstStyle/>
          <a:p>
            <a:pPr marL="0" indent="0" algn="just">
              <a:buNone/>
            </a:pPr>
            <a:r>
              <a:rPr lang="it-IT" b="1" dirty="0">
                <a:latin typeface="+mj-lt"/>
                <a:cs typeface="Arial" panose="020B0604020202020204" pitchFamily="34" charset="0"/>
              </a:rPr>
              <a:t>   </a:t>
            </a:r>
            <a:r>
              <a:rPr lang="it-IT" b="1" u="sng" dirty="0">
                <a:solidFill>
                  <a:srgbClr val="FF0000"/>
                </a:solidFill>
                <a:latin typeface="+mj-lt"/>
                <a:cs typeface="Arial" panose="020B0604020202020204" pitchFamily="34" charset="0"/>
              </a:rPr>
              <a:t>La misura del contributo </a:t>
            </a:r>
          </a:p>
          <a:p>
            <a:pPr marL="0" indent="0" algn="just">
              <a:buNone/>
            </a:pPr>
            <a:r>
              <a:rPr lang="it-IT" sz="2400" b="1" dirty="0">
                <a:latin typeface="+mj-lt"/>
                <a:cs typeface="Arial" panose="020B0604020202020204" pitchFamily="34" charset="0"/>
              </a:rPr>
              <a:t>L’ammontare del contributo è determinato applicando una diversa percentuale alla differenza tra l’importo del fatturato e dei corrispettivi del mese di aprile 2020 e l’analogo importo del mese di aprile 2019. </a:t>
            </a:r>
          </a:p>
          <a:p>
            <a:pPr marL="0" indent="0" algn="just">
              <a:buNone/>
            </a:pPr>
            <a:r>
              <a:rPr lang="it-IT" sz="2400" b="1" dirty="0">
                <a:latin typeface="+mj-lt"/>
                <a:cs typeface="Arial" panose="020B0604020202020204" pitchFamily="34" charset="0"/>
              </a:rPr>
              <a:t>Le percentuali previste sono le seguenti: </a:t>
            </a:r>
          </a:p>
          <a:p>
            <a:pPr marL="514350" indent="-514350" algn="just">
              <a:buAutoNum type="arabicPeriod"/>
            </a:pPr>
            <a:r>
              <a:rPr lang="it-IT" sz="2400" b="1" u="sng" dirty="0">
                <a:latin typeface="+mj-lt"/>
                <a:cs typeface="Arial" panose="020B0604020202020204" pitchFamily="34" charset="0"/>
              </a:rPr>
              <a:t>20%, se i ricavi e i compensi dell’anno 2019 sono inferiori o pari a 400.000 euro </a:t>
            </a:r>
          </a:p>
          <a:p>
            <a:pPr marL="514350" indent="-514350" algn="just">
              <a:buAutoNum type="arabicPeriod"/>
            </a:pPr>
            <a:r>
              <a:rPr lang="it-IT" sz="2400" b="1" u="sng" dirty="0">
                <a:latin typeface="+mj-lt"/>
                <a:cs typeface="Arial" panose="020B0604020202020204" pitchFamily="34" charset="0"/>
              </a:rPr>
              <a:t>15%, se i ricavi e i compensi dell’anno 2019 superano i 400.000 euro ma non l’importo di 1.000.000 di euro 3.</a:t>
            </a:r>
          </a:p>
          <a:p>
            <a:pPr marL="514350" indent="-514350" algn="just">
              <a:buAutoNum type="arabicPeriod"/>
            </a:pPr>
            <a:r>
              <a:rPr lang="it-IT" sz="2400" b="1" u="sng" dirty="0">
                <a:latin typeface="+mj-lt"/>
                <a:cs typeface="Arial" panose="020B0604020202020204" pitchFamily="34" charset="0"/>
              </a:rPr>
              <a:t> 10%, se i ricavi e i compensi dell’anno 2019 superano 1.000.000 di euro ma non l’importo di 5.000.000 euro. </a:t>
            </a:r>
          </a:p>
          <a:p>
            <a:pPr marL="0" indent="0" algn="just">
              <a:buNone/>
            </a:pPr>
            <a:r>
              <a:rPr lang="it-IT" sz="2400" b="1" u="sng" dirty="0">
                <a:latin typeface="+mj-lt"/>
                <a:cs typeface="Arial" panose="020B0604020202020204" pitchFamily="34" charset="0"/>
              </a:rPr>
              <a:t>Il contributo è comunque riconosciuto per un importo non inferiore a 1.000 euro per le persone fisiche e a 2.000 euro per i soggetti diversi dalle persone fisiche. </a:t>
            </a: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07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lnSpcReduction="10000"/>
          </a:bodyPr>
          <a:lstStyle/>
          <a:p>
            <a:pPr marL="0" indent="0" algn="just">
              <a:buNone/>
            </a:pPr>
            <a:r>
              <a:rPr lang="it-IT" b="1" dirty="0">
                <a:latin typeface="+mj-lt"/>
                <a:cs typeface="Arial" panose="020B0604020202020204" pitchFamily="34" charset="0"/>
              </a:rPr>
              <a:t>   L’istanza deve essere presentata all’Agenzia delle entrate, in via telematica, utilizzando apposito modello. La trasmissione telematica dei dati contenuti nell’istanza può essere eseguita mediante</a:t>
            </a:r>
            <a:r>
              <a:rPr lang="it-IT" b="1" u="sng" dirty="0">
                <a:solidFill>
                  <a:srgbClr val="FF0000"/>
                </a:solidFill>
                <a:latin typeface="+mj-lt"/>
                <a:cs typeface="Arial" panose="020B0604020202020204" pitchFamily="34" charset="0"/>
              </a:rPr>
              <a:t>: </a:t>
            </a:r>
          </a:p>
          <a:p>
            <a:pPr marL="0" indent="0" algn="just">
              <a:buNone/>
            </a:pPr>
            <a:r>
              <a:rPr lang="it-IT" b="1" dirty="0">
                <a:latin typeface="+mj-lt"/>
                <a:cs typeface="Arial" panose="020B0604020202020204" pitchFamily="34" charset="0"/>
              </a:rPr>
              <a:t>• l’applicazione desktop telematico; la trasmissione può essere effettuata, per conto del soggetto richiedente, anche da parte di un intermediario </a:t>
            </a:r>
          </a:p>
          <a:p>
            <a:pPr marL="0" indent="0" algn="just">
              <a:buNone/>
            </a:pPr>
            <a:r>
              <a:rPr lang="it-IT" b="1" dirty="0">
                <a:latin typeface="+mj-lt"/>
                <a:cs typeface="Arial" panose="020B0604020202020204" pitchFamily="34" charset="0"/>
              </a:rPr>
              <a:t>• servizio web, disponibile nell’area riservata del portale “Fatture e Corrispettivi” del sito dell’Agenzia delle entrate, direttamente, da parte dei soggetti richiedenti abilitati ai servizi telematici dell’Agenzia o da parte di un intermediario</a:t>
            </a:r>
            <a:endParaRPr lang="it-IT" sz="2400" b="1" dirty="0">
              <a:latin typeface="+mj-lt"/>
              <a:cs typeface="Arial" panose="020B0604020202020204" pitchFamily="34" charset="0"/>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05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CONTRIBUTO A FONDO PERDUTO (Art. 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lnSpcReduction="10000"/>
          </a:bodyPr>
          <a:lstStyle/>
          <a:p>
            <a:pPr marL="0" indent="0" algn="just">
              <a:buNone/>
            </a:pPr>
            <a:r>
              <a:rPr lang="it-IT" b="1" dirty="0">
                <a:latin typeface="+mj-lt"/>
                <a:cs typeface="Arial" panose="020B0604020202020204" pitchFamily="34" charset="0"/>
              </a:rPr>
              <a:t>   L’istanza deve essere presentata all’Agenzia delle entrate, in via telematica, utilizzando apposito modello. La trasmissione telematica dei dati contenuti nell’istanza può essere eseguita mediante</a:t>
            </a:r>
            <a:r>
              <a:rPr lang="it-IT" b="1" u="sng" dirty="0">
                <a:solidFill>
                  <a:srgbClr val="FF0000"/>
                </a:solidFill>
                <a:latin typeface="+mj-lt"/>
                <a:cs typeface="Arial" panose="020B0604020202020204" pitchFamily="34" charset="0"/>
              </a:rPr>
              <a:t>: </a:t>
            </a:r>
          </a:p>
          <a:p>
            <a:pPr marL="0" indent="0" algn="just">
              <a:buNone/>
            </a:pPr>
            <a:r>
              <a:rPr lang="it-IT" b="1" dirty="0">
                <a:latin typeface="+mj-lt"/>
                <a:cs typeface="Arial" panose="020B0604020202020204" pitchFamily="34" charset="0"/>
              </a:rPr>
              <a:t>• l’applicazione desktop telematico; la trasmissione può essere effettuata, per conto del soggetto richiedente, anche da parte di un intermediario </a:t>
            </a:r>
          </a:p>
          <a:p>
            <a:pPr marL="0" indent="0" algn="just">
              <a:buNone/>
            </a:pPr>
            <a:r>
              <a:rPr lang="it-IT" b="1" dirty="0">
                <a:latin typeface="+mj-lt"/>
                <a:cs typeface="Arial" panose="020B0604020202020204" pitchFamily="34" charset="0"/>
              </a:rPr>
              <a:t>• servizio web, disponibile nell’area riservata del portale “Fatture e Corrispettivi” del sito dell’Agenzia delle entrate, direttamente, da parte dei soggetti richiedenti abilitati ai servizi telematici dell’Agenzia o da parte di un intermediario</a:t>
            </a:r>
            <a:endParaRPr lang="it-IT" sz="2400" b="1" dirty="0">
              <a:latin typeface="+mj-lt"/>
              <a:cs typeface="Arial" panose="020B0604020202020204" pitchFamily="34" charset="0"/>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27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Autofit/>
          </a:bodyPr>
          <a:lstStyle/>
          <a:p>
            <a:r>
              <a:rPr lang="it-IT" sz="3200" b="1" dirty="0"/>
              <a:t>CREDITO D’IMPOSTA CANONI DI LOCAZIONE  IMMOBILI A USO NON ABITATIVO (ART. 28)</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92500" lnSpcReduction="10000"/>
          </a:bodyPr>
          <a:lstStyle/>
          <a:p>
            <a:pPr marL="0" indent="0" algn="just">
              <a:buNone/>
            </a:pPr>
            <a:r>
              <a:rPr lang="it-IT" sz="2200" dirty="0">
                <a:latin typeface="+mj-lt"/>
                <a:cs typeface="Arial" panose="020B0604020202020204" pitchFamily="34" charset="0"/>
              </a:rPr>
              <a:t>Alle imprese e i lavoratori autonomi con ricavi o compensi non superiori a 5 milioni di euro nel 2019, spetta un </a:t>
            </a:r>
            <a:r>
              <a:rPr lang="it-IT" sz="2200" dirty="0">
                <a:solidFill>
                  <a:srgbClr val="FF0000"/>
                </a:solidFill>
                <a:latin typeface="+mj-lt"/>
                <a:cs typeface="Arial" panose="020B0604020202020204" pitchFamily="34" charset="0"/>
              </a:rPr>
              <a:t>credito d'imposta nella misura del 60% dell'ammontare mensile del canone di locazione </a:t>
            </a:r>
            <a:r>
              <a:rPr lang="it-IT" sz="2200" dirty="0">
                <a:latin typeface="+mj-lt"/>
                <a:cs typeface="Arial" panose="020B0604020202020204" pitchFamily="34" charset="0"/>
              </a:rPr>
              <a:t>di immobili ad uso non abitativo destinati allo svolgimento dell'attività industriale, commerciale, artigianale, agricola, di interesse turistico o all'esercizio abituale e professionale dell'attività di lavoro autonomo.</a:t>
            </a:r>
          </a:p>
          <a:p>
            <a:pPr marL="0" indent="0" algn="just">
              <a:buNone/>
            </a:pPr>
            <a:endParaRPr lang="it-IT" sz="2200" dirty="0">
              <a:latin typeface="+mj-lt"/>
              <a:cs typeface="Arial" panose="020B0604020202020204" pitchFamily="34" charset="0"/>
            </a:endParaRPr>
          </a:p>
          <a:p>
            <a:pPr marL="0" indent="0" algn="just">
              <a:buNone/>
            </a:pPr>
            <a:r>
              <a:rPr lang="it-IT" sz="2200" dirty="0">
                <a:latin typeface="+mj-lt"/>
                <a:cs typeface="Arial" panose="020B0604020202020204" pitchFamily="34" charset="0"/>
              </a:rPr>
              <a:t>A condizione che abbiano subìto una </a:t>
            </a:r>
            <a:r>
              <a:rPr lang="it-IT" sz="2200" dirty="0">
                <a:solidFill>
                  <a:srgbClr val="FF0000"/>
                </a:solidFill>
                <a:latin typeface="+mj-lt"/>
                <a:cs typeface="Arial" panose="020B0604020202020204" pitchFamily="34" charset="0"/>
              </a:rPr>
              <a:t>diminuzione del fatturato o dei corrispettivi </a:t>
            </a:r>
            <a:r>
              <a:rPr lang="it-IT" sz="2200" dirty="0">
                <a:latin typeface="+mj-lt"/>
                <a:cs typeface="Arial" panose="020B0604020202020204" pitchFamily="34" charset="0"/>
              </a:rPr>
              <a:t>nel mese di riferimento (marzo 2020 rispetto a marzo 2019, aprile 2020 su aprile 2019, maggio 2020 su maggio 2019) </a:t>
            </a:r>
            <a:r>
              <a:rPr lang="it-IT" sz="2200" dirty="0">
                <a:solidFill>
                  <a:srgbClr val="FF0000"/>
                </a:solidFill>
                <a:latin typeface="+mj-lt"/>
                <a:cs typeface="Arial" panose="020B0604020202020204" pitchFamily="34" charset="0"/>
              </a:rPr>
              <a:t>di almeno il 50%.</a:t>
            </a:r>
          </a:p>
          <a:p>
            <a:pPr marL="0" indent="0" algn="just">
              <a:buNone/>
            </a:pPr>
            <a:r>
              <a:rPr lang="it-IT" sz="2200" dirty="0">
                <a:latin typeface="+mj-lt"/>
                <a:cs typeface="Arial" panose="020B0604020202020204" pitchFamily="34" charset="0"/>
              </a:rPr>
              <a:t>L’importo del credito d’imposta è commisurato ai canoni effettivamente versati nei mesi di </a:t>
            </a:r>
            <a:r>
              <a:rPr lang="it-IT" sz="2200" dirty="0">
                <a:solidFill>
                  <a:srgbClr val="FF0000"/>
                </a:solidFill>
                <a:latin typeface="+mj-lt"/>
                <a:cs typeface="Arial" panose="020B0604020202020204" pitchFamily="34" charset="0"/>
              </a:rPr>
              <a:t>marzo, aprile e maggio</a:t>
            </a:r>
            <a:r>
              <a:rPr lang="it-IT" sz="2200" dirty="0">
                <a:latin typeface="+mj-lt"/>
                <a:cs typeface="Arial" panose="020B0604020202020204" pitchFamily="34" charset="0"/>
              </a:rPr>
              <a:t>.</a:t>
            </a:r>
          </a:p>
          <a:p>
            <a:pPr marL="0" indent="0" algn="just">
              <a:buNone/>
            </a:pPr>
            <a:r>
              <a:rPr lang="it-IT" sz="2200" dirty="0">
                <a:latin typeface="+mj-lt"/>
                <a:cs typeface="Arial" panose="020B0604020202020204" pitchFamily="34" charset="0"/>
              </a:rPr>
              <a:t>Il credito d'imposta è </a:t>
            </a:r>
            <a:r>
              <a:rPr lang="it-IT" sz="2200" dirty="0">
                <a:solidFill>
                  <a:srgbClr val="FF0000"/>
                </a:solidFill>
                <a:latin typeface="+mj-lt"/>
                <a:cs typeface="Arial" panose="020B0604020202020204" pitchFamily="34" charset="0"/>
              </a:rPr>
              <a:t>utilizzabile esclusivamente in compensazione successivamente all'avvenuto pagamento dei canoni </a:t>
            </a:r>
            <a:r>
              <a:rPr lang="it-IT" sz="2200" dirty="0">
                <a:latin typeface="+mj-lt"/>
                <a:cs typeface="Arial" panose="020B0604020202020204" pitchFamily="34" charset="0"/>
              </a:rPr>
              <a:t>e non concorre alla formazione del reddito (ai fini IRPEF, IRES, IRAP)</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33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PRINCIPALI INTERVENTI DI CARATTERE ECONOMICO-FINANZIARIO A SOSTEGNO DELLO SPORT </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a:bodyPr>
          <a:lstStyle/>
          <a:p>
            <a:pPr marL="0" indent="0">
              <a:buNone/>
            </a:pPr>
            <a:r>
              <a:rPr lang="it-IT" dirty="0"/>
              <a:t> </a:t>
            </a:r>
          </a:p>
          <a:p>
            <a:pPr marL="0" indent="0">
              <a:buNone/>
            </a:pPr>
            <a:r>
              <a:rPr lang="it-IT" b="1" dirty="0"/>
              <a:t>FONTI</a:t>
            </a:r>
          </a:p>
          <a:p>
            <a:pPr marL="385763" indent="-385763">
              <a:lnSpc>
                <a:spcPct val="100000"/>
              </a:lnSpc>
              <a:spcBef>
                <a:spcPts val="1200"/>
              </a:spcBef>
              <a:buAutoNum type="arabicPeriod"/>
            </a:pPr>
            <a:r>
              <a:rPr lang="it-IT" dirty="0"/>
              <a:t>D.L. «Cura Italia» 18/03/2020 n. 18 – convertito in L. 24/04/2020 n. 27</a:t>
            </a:r>
          </a:p>
          <a:p>
            <a:pPr marL="385763" indent="-385763">
              <a:lnSpc>
                <a:spcPct val="100000"/>
              </a:lnSpc>
              <a:spcBef>
                <a:spcPts val="1200"/>
              </a:spcBef>
              <a:buFont typeface="Arial"/>
              <a:buAutoNum type="arabicPeriod"/>
            </a:pPr>
            <a:r>
              <a:rPr lang="it-IT" dirty="0"/>
              <a:t>D. L. «Liquidità» 08/03/2020 n. 23</a:t>
            </a:r>
          </a:p>
          <a:p>
            <a:pPr marL="385763" indent="-385763">
              <a:lnSpc>
                <a:spcPct val="100000"/>
              </a:lnSpc>
              <a:spcBef>
                <a:spcPts val="1200"/>
              </a:spcBef>
              <a:buAutoNum type="arabicPeriod"/>
            </a:pPr>
            <a:r>
              <a:rPr lang="it-IT" dirty="0"/>
              <a:t>D. L. «Rilancio» 19/05/2020 n. 34</a:t>
            </a:r>
          </a:p>
          <a:p>
            <a:pPr marL="0" indent="0">
              <a:buNone/>
            </a:pP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66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CREDITO D’IMPOSTA CANONI DI LOCAZIONE  IMMOBILI A USO NON ABITATIVO (ART. 28)</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70000" lnSpcReduction="20000"/>
          </a:bodyPr>
          <a:lstStyle/>
          <a:p>
            <a:pPr marL="0" indent="0" algn="just">
              <a:buNone/>
            </a:pPr>
            <a:r>
              <a:rPr lang="it-IT" b="1" dirty="0">
                <a:latin typeface="+mj-lt"/>
                <a:cs typeface="Arial" panose="020B0604020202020204" pitchFamily="34" charset="0"/>
              </a:rPr>
              <a:t>Note e criticità</a:t>
            </a:r>
            <a:r>
              <a:rPr lang="it-IT" dirty="0">
                <a:latin typeface="+mj-lt"/>
                <a:cs typeface="Arial" panose="020B0604020202020204" pitchFamily="34" charset="0"/>
              </a:rPr>
              <a:t>:</a:t>
            </a:r>
          </a:p>
          <a:p>
            <a:pPr marL="457200" indent="-457200" algn="just">
              <a:buAutoNum type="arabicPeriod"/>
            </a:pPr>
            <a:r>
              <a:rPr lang="it-IT" dirty="0">
                <a:solidFill>
                  <a:srgbClr val="FF0000"/>
                </a:solidFill>
                <a:latin typeface="+mj-lt"/>
                <a:cs typeface="Arial" panose="020B0604020202020204" pitchFamily="34" charset="0"/>
              </a:rPr>
              <a:t>applicabile a SSD e ASD</a:t>
            </a:r>
          </a:p>
          <a:p>
            <a:pPr marL="457200" indent="-457200" algn="just">
              <a:buAutoNum type="arabicPeriod"/>
            </a:pPr>
            <a:endParaRPr lang="it-IT" dirty="0">
              <a:latin typeface="+mj-lt"/>
              <a:cs typeface="Arial" panose="020B0604020202020204" pitchFamily="34" charset="0"/>
            </a:endParaRPr>
          </a:p>
          <a:p>
            <a:pPr marL="457200" indent="-457200" algn="just">
              <a:buFontTx/>
              <a:buAutoNum type="arabicPeriod"/>
            </a:pPr>
            <a:r>
              <a:rPr lang="it-IT" dirty="0">
                <a:latin typeface="+mj-lt"/>
                <a:cs typeface="Arial" panose="020B0604020202020204" pitchFamily="34" charset="0"/>
              </a:rPr>
              <a:t>il credito d'imposta spetta anche agli enti non commerciali (e quindi le associazioni), compresi gli enti del terzo settore e gli enti religiosi civilmente riconosciuti, in relazione al canone di locazione, di leasing o di concessione di </a:t>
            </a:r>
            <a:r>
              <a:rPr lang="it-IT" dirty="0">
                <a:solidFill>
                  <a:srgbClr val="FF0000"/>
                </a:solidFill>
                <a:latin typeface="+mj-lt"/>
                <a:cs typeface="Arial" panose="020B0604020202020204" pitchFamily="34" charset="0"/>
              </a:rPr>
              <a:t>immobili ad uso non abitativo destinati allo svolgimento dell'attività istituzionale</a:t>
            </a:r>
          </a:p>
          <a:p>
            <a:pPr marL="457200" indent="-457200" algn="just">
              <a:buFontTx/>
              <a:buAutoNum type="arabicPeriod"/>
            </a:pPr>
            <a:endParaRPr lang="it-IT" dirty="0">
              <a:solidFill>
                <a:srgbClr val="FF0000"/>
              </a:solidFill>
              <a:latin typeface="+mj-lt"/>
              <a:cs typeface="Arial" panose="020B0604020202020204" pitchFamily="34" charset="0"/>
            </a:endParaRPr>
          </a:p>
          <a:p>
            <a:pPr marL="457200" indent="-457200" algn="just">
              <a:buFontTx/>
              <a:buAutoNum type="arabicPeriod"/>
            </a:pPr>
            <a:r>
              <a:rPr lang="it-IT" dirty="0">
                <a:solidFill>
                  <a:srgbClr val="FF0000"/>
                </a:solidFill>
                <a:latin typeface="+mj-lt"/>
                <a:cs typeface="Arial" panose="020B0604020202020204" pitchFamily="34" charset="0"/>
              </a:rPr>
              <a:t>per gli enti non è richiesta la riduzione dei ricavi</a:t>
            </a:r>
          </a:p>
          <a:p>
            <a:pPr marL="457200" indent="-457200" algn="just">
              <a:buFontTx/>
              <a:buAutoNum type="arabicPeriod"/>
            </a:pPr>
            <a:endParaRPr lang="it-IT" dirty="0">
              <a:solidFill>
                <a:srgbClr val="FF0000"/>
              </a:solidFill>
              <a:latin typeface="+mj-lt"/>
              <a:cs typeface="Arial" panose="020B0604020202020204" pitchFamily="34" charset="0"/>
            </a:endParaRPr>
          </a:p>
          <a:p>
            <a:pPr marL="457200" indent="-457200" algn="just">
              <a:buFontTx/>
              <a:buAutoNum type="arabicPeriod"/>
            </a:pPr>
            <a:r>
              <a:rPr lang="it-IT" dirty="0">
                <a:latin typeface="+mj-lt"/>
                <a:cs typeface="Arial" panose="020B0604020202020204" pitchFamily="34" charset="0"/>
              </a:rPr>
              <a:t>ASD con partita iva: come si considera?</a:t>
            </a:r>
          </a:p>
          <a:p>
            <a:pPr marL="457200" indent="-457200" algn="just">
              <a:buAutoNum type="arabicPeriod"/>
            </a:pPr>
            <a:endParaRPr lang="it-IT" dirty="0">
              <a:latin typeface="+mj-lt"/>
              <a:cs typeface="Arial" panose="020B0604020202020204" pitchFamily="34" charset="0"/>
            </a:endParaRPr>
          </a:p>
          <a:p>
            <a:pPr marL="457200" indent="-457200" algn="just">
              <a:buAutoNum type="arabicPeriod"/>
            </a:pPr>
            <a:r>
              <a:rPr lang="it-IT" dirty="0">
                <a:latin typeface="+mj-lt"/>
                <a:cs typeface="Arial" panose="020B0604020202020204" pitchFamily="34" charset="0"/>
              </a:rPr>
              <a:t>cumulabile con riduzione canone del 50% ?</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6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Autofit/>
          </a:bodyPr>
          <a:lstStyle/>
          <a:p>
            <a:r>
              <a:rPr lang="it-IT" sz="3200" b="1" dirty="0"/>
              <a:t>RIDUZIONE BOLLETTE ELETTRICHE (art. 30)</a:t>
            </a:r>
            <a:br>
              <a:rPr lang="it-IT" sz="3200" b="1" dirty="0"/>
            </a:b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a:bodyPr>
          <a:lstStyle/>
          <a:p>
            <a:pPr marL="457200" indent="-457200" algn="just">
              <a:buAutoNum type="alphaLcParenR"/>
            </a:pPr>
            <a:r>
              <a:rPr lang="it-IT" sz="2000" dirty="0">
                <a:latin typeface="+mj-lt"/>
              </a:rPr>
              <a:t> </a:t>
            </a:r>
            <a:r>
              <a:rPr lang="it-IT" sz="2000" dirty="0">
                <a:solidFill>
                  <a:srgbClr val="FF0000"/>
                </a:solidFill>
                <a:latin typeface="+mj-lt"/>
                <a:cs typeface="Arial" panose="020B0604020202020204" pitchFamily="34" charset="0"/>
              </a:rPr>
              <a:t>azzeramento delle attuali quote fisse indipendenti dalla potenza relative alle «tariffe di rete» e agli «oneri generali» </a:t>
            </a:r>
            <a:r>
              <a:rPr lang="it-IT" sz="2000" dirty="0">
                <a:latin typeface="+mj-lt"/>
                <a:cs typeface="Arial" panose="020B0604020202020204" pitchFamily="34" charset="0"/>
              </a:rPr>
              <a:t>per tutti i clienti non domestici alimentati in bassa tensione</a:t>
            </a:r>
          </a:p>
          <a:p>
            <a:pPr marL="457200" indent="-457200" algn="just">
              <a:buAutoNum type="alphaLcParenR"/>
            </a:pPr>
            <a:endParaRPr lang="it-IT" sz="2000" dirty="0">
              <a:latin typeface="+mj-lt"/>
              <a:cs typeface="Arial" panose="020B0604020202020204" pitchFamily="34" charset="0"/>
            </a:endParaRPr>
          </a:p>
          <a:p>
            <a:pPr marL="457200" indent="-457200" algn="just">
              <a:buAutoNum type="alphaLcParenR"/>
            </a:pPr>
            <a:r>
              <a:rPr lang="it-IT" sz="2000" dirty="0">
                <a:latin typeface="+mj-lt"/>
                <a:cs typeface="Arial" panose="020B0604020202020204" pitchFamily="34" charset="0"/>
              </a:rPr>
              <a:t>per i soli clienti non domestici alimentati in bassa tensione con potenza disponibile superiore a 3,3 kW, </a:t>
            </a:r>
            <a:r>
              <a:rPr lang="it-IT" sz="2000" dirty="0">
                <a:solidFill>
                  <a:srgbClr val="FF0000"/>
                </a:solidFill>
                <a:latin typeface="+mj-lt"/>
                <a:cs typeface="Arial" panose="020B0604020202020204" pitchFamily="34" charset="0"/>
              </a:rPr>
              <a:t>le «tariffe di rete» e «gli oneri generali» saranno rideterminate</a:t>
            </a:r>
            <a:r>
              <a:rPr lang="it-IT" sz="2000" dirty="0">
                <a:latin typeface="+mj-lt"/>
                <a:cs typeface="Arial" panose="020B0604020202020204" pitchFamily="34" charset="0"/>
              </a:rPr>
              <a:t> al fine di ridurre ulteriormente la spesa applicando una potenza “virtuale” fissata convenzionalmente pari a 3 kW, senza che a ciò corrisponda alcuna limitazione ai prelievi da parte dei medesimi clienti</a:t>
            </a:r>
          </a:p>
          <a:p>
            <a:pPr marL="0" indent="0">
              <a:buNone/>
            </a:pP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43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BONUS COLLABORATORI SPORTIVI (Art. 84)</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92500"/>
          </a:bodyPr>
          <a:lstStyle/>
          <a:p>
            <a:endParaRPr lang="it-IT" dirty="0">
              <a:solidFill>
                <a:srgbClr val="00AEEF"/>
              </a:solidFill>
            </a:endParaRPr>
          </a:p>
          <a:p>
            <a:pPr lvl="0" algn="just"/>
            <a:r>
              <a:rPr lang="it-IT" sz="2200" dirty="0">
                <a:latin typeface="+mj-lt"/>
              </a:rPr>
              <a:t>Per il mese di </a:t>
            </a:r>
            <a:r>
              <a:rPr lang="it-IT" sz="2200" dirty="0">
                <a:solidFill>
                  <a:srgbClr val="FF0000"/>
                </a:solidFill>
                <a:latin typeface="+mj-lt"/>
              </a:rPr>
              <a:t>aprile e maggio </a:t>
            </a:r>
            <a:r>
              <a:rPr lang="it-IT" sz="2200" dirty="0">
                <a:latin typeface="+mj-lt"/>
              </a:rPr>
              <a:t>2020, l’indennità di Euro </a:t>
            </a:r>
            <a:r>
              <a:rPr lang="it-IT" sz="2200" dirty="0">
                <a:solidFill>
                  <a:srgbClr val="FF0000"/>
                </a:solidFill>
                <a:latin typeface="+mj-lt"/>
              </a:rPr>
              <a:t>600</a:t>
            </a:r>
            <a:r>
              <a:rPr lang="it-IT" sz="2200" dirty="0">
                <a:latin typeface="+mj-lt"/>
              </a:rPr>
              <a:t> è riconosciuta dalla società Sport e Salute S.p.A. per i rapporti di collaborazione presso ASD e SSD già in essere alla data del 23 febbraio 2020, </a:t>
            </a:r>
            <a:r>
              <a:rPr lang="it-IT" sz="2200" dirty="0">
                <a:solidFill>
                  <a:srgbClr val="FF0000"/>
                </a:solidFill>
                <a:latin typeface="+mj-lt"/>
              </a:rPr>
              <a:t>senza necessità di ulteriore domanda (per chi ha già richiesto l’indennità a Marzo)</a:t>
            </a:r>
          </a:p>
          <a:p>
            <a:pPr lvl="0" algn="just"/>
            <a:r>
              <a:rPr lang="it-IT" sz="2200" dirty="0">
                <a:latin typeface="+mj-lt"/>
              </a:rPr>
              <a:t>Il bonus non concorre alla formazione del reddito ed è precluso ha chi ha altri redditi da lavoro o reddito di cittadinanza</a:t>
            </a:r>
          </a:p>
          <a:p>
            <a:pPr lvl="0" algn="just"/>
            <a:endParaRPr lang="it-IT" sz="2200" dirty="0">
              <a:latin typeface="+mj-lt"/>
            </a:endParaRPr>
          </a:p>
          <a:p>
            <a:pPr lvl="0" algn="just"/>
            <a:r>
              <a:rPr lang="it-IT" sz="2200" dirty="0">
                <a:latin typeface="+mj-lt"/>
              </a:rPr>
              <a:t>Le domande degli interessati, unitamente all’autocertificazione della preesistenza del rapporto di collaborazione e della mancata percezione di altro reddito da lavoro, sono presentate alla società Sport e Salute </a:t>
            </a:r>
            <a:r>
              <a:rPr lang="it-IT" sz="2200" dirty="0" err="1">
                <a:latin typeface="+mj-lt"/>
              </a:rPr>
              <a:t>s.p.a.</a:t>
            </a:r>
            <a:r>
              <a:rPr lang="it-IT" sz="2200" dirty="0">
                <a:latin typeface="+mj-lt"/>
              </a:rPr>
              <a:t> che, sulla base del registro CONI, le istruisce secondo l’ordine cronologico di presentazione (come da decreto del MEF da emanare entro 7 gg. dalla data di entrata in vigore del DL aprile)</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336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SOSPENSIONE VERSAMENTI FISCALI (Art. 126 e 127)</a:t>
            </a:r>
            <a:br>
              <a:rPr lang="it-IT" b="1" dirty="0"/>
            </a:br>
            <a:endParaRPr lang="it-IT"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70000" lnSpcReduction="20000"/>
          </a:bodyPr>
          <a:lstStyle/>
          <a:p>
            <a:endParaRPr lang="it-IT" dirty="0">
              <a:solidFill>
                <a:srgbClr val="00AEEF"/>
              </a:solidFill>
            </a:endParaRPr>
          </a:p>
          <a:p>
            <a:pPr algn="just"/>
            <a:r>
              <a:rPr lang="it-IT" dirty="0">
                <a:latin typeface="+mj-lt"/>
                <a:ea typeface="Times New Roman" panose="02020603050405020304" pitchFamily="18" charset="0"/>
                <a:cs typeface="Arial" panose="020B0604020202020204" pitchFamily="34" charset="0"/>
              </a:rPr>
              <a:t>Per le ASD/SSD sono rinviati i versamenti scadenti nei mesi di </a:t>
            </a:r>
            <a:r>
              <a:rPr lang="it-IT" dirty="0">
                <a:solidFill>
                  <a:srgbClr val="FF0000"/>
                </a:solidFill>
                <a:latin typeface="+mj-lt"/>
                <a:ea typeface="Times New Roman" panose="02020603050405020304" pitchFamily="18" charset="0"/>
                <a:cs typeface="Arial" panose="020B0604020202020204" pitchFamily="34" charset="0"/>
              </a:rPr>
              <a:t>marzo aprile e maggio</a:t>
            </a:r>
            <a:r>
              <a:rPr lang="it-IT" dirty="0">
                <a:latin typeface="+mj-lt"/>
                <a:ea typeface="Times New Roman" panose="02020603050405020304" pitchFamily="18" charset="0"/>
                <a:cs typeface="Arial" panose="020B0604020202020204" pitchFamily="34" charset="0"/>
              </a:rPr>
              <a:t> di:</a:t>
            </a:r>
          </a:p>
          <a:p>
            <a:pPr marL="685800" indent="-457200" algn="just">
              <a:spcAft>
                <a:spcPts val="0"/>
              </a:spcAft>
              <a:buAutoNum type="alphaUcParenR"/>
            </a:pPr>
            <a:r>
              <a:rPr lang="it-IT" dirty="0">
                <a:latin typeface="+mj-lt"/>
                <a:ea typeface="Times New Roman" panose="02020603050405020304" pitchFamily="18" charset="0"/>
                <a:cs typeface="Arial" panose="020B0604020202020204" pitchFamily="34" charset="0"/>
              </a:rPr>
              <a:t>RITENUTE D’ACCONTO E A TITOLO DEFINITIVO per lavoratori dipendenti o assimilati </a:t>
            </a:r>
          </a:p>
          <a:p>
            <a:pPr marL="685800" indent="-457200" algn="just">
              <a:spcAft>
                <a:spcPts val="0"/>
              </a:spcAft>
              <a:buAutoNum type="alphaUcParenR"/>
            </a:pPr>
            <a:r>
              <a:rPr lang="it-IT" dirty="0">
                <a:latin typeface="+mj-lt"/>
                <a:ea typeface="Times New Roman" panose="02020603050405020304" pitchFamily="18" charset="0"/>
                <a:cs typeface="Arial" panose="020B0604020202020204" pitchFamily="34" charset="0"/>
              </a:rPr>
              <a:t>adempimenti e versamenti contributi INPS, INAIL, ex ENPALS </a:t>
            </a:r>
          </a:p>
          <a:p>
            <a:pPr marL="685800" indent="-457200" algn="just">
              <a:spcAft>
                <a:spcPts val="0"/>
              </a:spcAft>
              <a:buAutoNum type="alphaUcParenR" startAt="3"/>
              <a:tabLst>
                <a:tab pos="715963" algn="l"/>
              </a:tabLst>
            </a:pPr>
            <a:r>
              <a:rPr lang="it-IT" dirty="0">
                <a:latin typeface="+mj-lt"/>
                <a:ea typeface="Times New Roman" panose="02020603050405020304" pitchFamily="18" charset="0"/>
                <a:cs typeface="Arial" panose="020B0604020202020204" pitchFamily="34" charset="0"/>
              </a:rPr>
              <a:t>IVA</a:t>
            </a:r>
          </a:p>
          <a:p>
            <a:pPr algn="just">
              <a:tabLst>
                <a:tab pos="715963" algn="l"/>
              </a:tabLst>
            </a:pPr>
            <a:endParaRPr lang="it-IT" b="1" dirty="0">
              <a:latin typeface="+mj-lt"/>
              <a:ea typeface="Times New Roman" panose="02020603050405020304" pitchFamily="18" charset="0"/>
              <a:cs typeface="Arial" panose="020B0604020202020204" pitchFamily="34" charset="0"/>
            </a:endParaRPr>
          </a:p>
          <a:p>
            <a:pPr algn="just">
              <a:tabLst>
                <a:tab pos="715963" algn="l"/>
              </a:tabLst>
            </a:pPr>
            <a:r>
              <a:rPr lang="it-IT" dirty="0">
                <a:latin typeface="+mj-lt"/>
                <a:ea typeface="Times New Roman" panose="02020603050405020304" pitchFamily="18" charset="0"/>
                <a:cs typeface="Arial" panose="020B0604020202020204" pitchFamily="34" charset="0"/>
              </a:rPr>
              <a:t>Il pagamento andrà effettuato entro il 16 settembre 2020 in un'unica soluzione o mediante rateizzazione fino a un massimo di quattro rate mensili di pari importo, con il versamento della prima rata entro il 16 settembre 2020.</a:t>
            </a:r>
          </a:p>
          <a:p>
            <a:pPr algn="just">
              <a:tabLst>
                <a:tab pos="715963" algn="l"/>
              </a:tabLst>
            </a:pPr>
            <a:endParaRPr lang="it-IT" dirty="0">
              <a:latin typeface="+mj-lt"/>
              <a:ea typeface="Times New Roman" panose="02020603050405020304" pitchFamily="18" charset="0"/>
              <a:cs typeface="Arial" panose="020B0604020202020204" pitchFamily="34" charset="0"/>
            </a:endParaRPr>
          </a:p>
          <a:p>
            <a:pPr algn="just"/>
            <a:r>
              <a:rPr lang="it-IT" dirty="0">
                <a:latin typeface="+mj-lt"/>
                <a:ea typeface="Times New Roman" panose="02020603050405020304" pitchFamily="18" charset="0"/>
                <a:cs typeface="Arial" panose="020B0604020202020204" pitchFamily="34" charset="0"/>
              </a:rPr>
              <a:t>Per le </a:t>
            </a:r>
            <a:r>
              <a:rPr lang="it-IT" dirty="0">
                <a:solidFill>
                  <a:srgbClr val="FF0000"/>
                </a:solidFill>
                <a:latin typeface="+mj-lt"/>
                <a:ea typeface="Times New Roman" panose="02020603050405020304" pitchFamily="18" charset="0"/>
                <a:cs typeface="Arial" panose="020B0604020202020204" pitchFamily="34" charset="0"/>
              </a:rPr>
              <a:t>addizionali regionali e comunali</a:t>
            </a:r>
            <a:r>
              <a:rPr lang="it-IT" dirty="0">
                <a:latin typeface="+mj-lt"/>
                <a:ea typeface="Times New Roman" panose="02020603050405020304" pitchFamily="18" charset="0"/>
                <a:cs typeface="Arial" panose="020B0604020202020204" pitchFamily="34" charset="0"/>
              </a:rPr>
              <a:t>, il rinvio del versamento è possibile solo se si riscontri una diminuzione del fatturato del 33% rispetto all’analogo mese dell’anno precedente, marzo su marzo, aprile su aprile, maggio su maggio</a:t>
            </a:r>
            <a:endParaRPr lang="it-IT" dirty="0">
              <a:solidFill>
                <a:srgbClr val="00AEEF"/>
              </a:solidFill>
              <a:latin typeface="+mj-lt"/>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9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CREDITO D’IMPOSTA ADEGUAMENTO LUOGHI DI LAVORO (Art. 120)</a:t>
            </a:r>
            <a:br>
              <a:rPr lang="it-IT" sz="3600" b="1" dirty="0"/>
            </a:br>
            <a:br>
              <a:rPr lang="it-IT" sz="4000" dirty="0">
                <a:latin typeface="Arial" panose="020B0604020202020204" pitchFamily="34" charset="0"/>
                <a:cs typeface="Arial" panose="020B0604020202020204" pitchFamily="34" charset="0"/>
              </a:rPr>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25000" lnSpcReduction="20000"/>
          </a:bodyPr>
          <a:lstStyle/>
          <a:p>
            <a:pPr marL="0" indent="0" algn="just">
              <a:lnSpc>
                <a:spcPct val="170000"/>
              </a:lnSpc>
              <a:buNone/>
            </a:pPr>
            <a:r>
              <a:rPr lang="it-IT" sz="5600" dirty="0">
                <a:latin typeface="+mj-lt"/>
                <a:cs typeface="Arial" panose="020B0604020202020204" pitchFamily="34" charset="0"/>
              </a:rPr>
              <a:t>È riconosciuto un </a:t>
            </a:r>
            <a:r>
              <a:rPr lang="it-IT" sz="5600" dirty="0">
                <a:solidFill>
                  <a:srgbClr val="FF0000"/>
                </a:solidFill>
                <a:latin typeface="+mj-lt"/>
                <a:cs typeface="Arial" panose="020B0604020202020204" pitchFamily="34" charset="0"/>
              </a:rPr>
              <a:t>credito d'imposta in misura pari al 60% delle spese sostenute nel 2020</a:t>
            </a:r>
            <a:r>
              <a:rPr lang="it-IT" sz="5600" dirty="0">
                <a:latin typeface="+mj-lt"/>
                <a:cs typeface="Arial" panose="020B0604020202020204" pitchFamily="34" charset="0"/>
              </a:rPr>
              <a:t>, per un massimo di 80.000 euro, in relazione agli </a:t>
            </a:r>
            <a:r>
              <a:rPr lang="it-IT" sz="5600" dirty="0">
                <a:solidFill>
                  <a:srgbClr val="FF0000"/>
                </a:solidFill>
                <a:latin typeface="+mj-lt"/>
                <a:cs typeface="Arial" panose="020B0604020202020204" pitchFamily="34" charset="0"/>
              </a:rPr>
              <a:t>interventi necessari per far rispettare le prescrizioni sanitarie e le misure di contenimento contro la diffusione del virus COVID- 19.</a:t>
            </a:r>
            <a:endParaRPr lang="it-IT" sz="5600" dirty="0">
              <a:latin typeface="+mj-lt"/>
              <a:cs typeface="Arial" panose="020B0604020202020204" pitchFamily="34" charset="0"/>
            </a:endParaRPr>
          </a:p>
          <a:p>
            <a:pPr marL="0" indent="0" algn="just">
              <a:lnSpc>
                <a:spcPct val="170000"/>
              </a:lnSpc>
              <a:buNone/>
            </a:pPr>
            <a:r>
              <a:rPr lang="it-IT" sz="5600" dirty="0">
                <a:latin typeface="+mj-lt"/>
                <a:cs typeface="Arial" panose="020B0604020202020204" pitchFamily="34" charset="0"/>
              </a:rPr>
              <a:t>Il credito d’imposta è riconosciuto alle imprese, ai lavoratori autonomi, alle associazioni, alle fondazioni e agli altri enti privati, compresi gli enti del Terzo settore ed è utilizzabile in compensazione nel </a:t>
            </a:r>
            <a:r>
              <a:rPr lang="it-IT" sz="5600" dirty="0" err="1">
                <a:latin typeface="+mj-lt"/>
                <a:cs typeface="Arial" panose="020B0604020202020204" pitchFamily="34" charset="0"/>
              </a:rPr>
              <a:t>mod</a:t>
            </a:r>
            <a:r>
              <a:rPr lang="it-IT" sz="5600" dirty="0">
                <a:latin typeface="+mj-lt"/>
                <a:cs typeface="Arial" panose="020B0604020202020204" pitchFamily="34" charset="0"/>
              </a:rPr>
              <a:t>. F24, secondo limiti e modalità che verranno definiti con un provvedimento dell’Agenzia delle Entrate.</a:t>
            </a:r>
          </a:p>
          <a:p>
            <a:pPr marL="0" indent="0" algn="just">
              <a:lnSpc>
                <a:spcPct val="170000"/>
              </a:lnSpc>
              <a:buNone/>
            </a:pPr>
            <a:endParaRPr lang="it-IT" sz="5600" dirty="0">
              <a:latin typeface="+mj-lt"/>
              <a:cs typeface="Arial" panose="020B0604020202020204" pitchFamily="34" charset="0"/>
            </a:endParaRPr>
          </a:p>
          <a:p>
            <a:pPr marL="0" indent="0">
              <a:lnSpc>
                <a:spcPct val="170000"/>
              </a:lnSpc>
              <a:spcBef>
                <a:spcPts val="0"/>
              </a:spcBef>
              <a:buNone/>
            </a:pPr>
            <a:r>
              <a:rPr lang="it-IT" sz="5600" b="1" dirty="0">
                <a:latin typeface="+mj-lt"/>
                <a:cs typeface="Arial" panose="020B0604020202020204" pitchFamily="34" charset="0"/>
              </a:rPr>
              <a:t>Note e Criticità:</a:t>
            </a:r>
          </a:p>
          <a:p>
            <a:pPr>
              <a:lnSpc>
                <a:spcPct val="170000"/>
              </a:lnSpc>
              <a:spcBef>
                <a:spcPts val="0"/>
              </a:spcBef>
              <a:tabLst>
                <a:tab pos="444500" algn="l"/>
              </a:tabLst>
            </a:pPr>
            <a:r>
              <a:rPr lang="it-IT" sz="5600" dirty="0">
                <a:solidFill>
                  <a:srgbClr val="FF0000"/>
                </a:solidFill>
                <a:latin typeface="+mj-lt"/>
                <a:cs typeface="Arial" panose="020B0604020202020204" pitchFamily="34" charset="0"/>
              </a:rPr>
              <a:t>applicabile a SSD e ASD</a:t>
            </a:r>
          </a:p>
          <a:p>
            <a:pPr>
              <a:lnSpc>
                <a:spcPct val="170000"/>
              </a:lnSpc>
              <a:spcBef>
                <a:spcPts val="0"/>
              </a:spcBef>
              <a:tabLst>
                <a:tab pos="444500" algn="l"/>
              </a:tabLst>
            </a:pPr>
            <a:r>
              <a:rPr lang="it-IT" sz="5600" dirty="0">
                <a:latin typeface="+mj-lt"/>
                <a:cs typeface="Arial" panose="020B0604020202020204" pitchFamily="34" charset="0"/>
              </a:rPr>
              <a:t>cumulabile con altre agevolazioni per le medesime spese</a:t>
            </a:r>
            <a:endParaRPr lang="it-IT" sz="5600" b="1" dirty="0">
              <a:latin typeface="+mj-lt"/>
              <a:cs typeface="Arial" panose="020B0604020202020204" pitchFamily="34" charset="0"/>
            </a:endParaRPr>
          </a:p>
          <a:p>
            <a:pPr>
              <a:lnSpc>
                <a:spcPct val="170000"/>
              </a:lnSpc>
              <a:spcBef>
                <a:spcPts val="0"/>
              </a:spcBef>
              <a:tabLst>
                <a:tab pos="444500" algn="l"/>
              </a:tabLst>
            </a:pPr>
            <a:r>
              <a:rPr lang="it-IT" sz="5600" dirty="0">
                <a:latin typeface="+mj-lt"/>
                <a:cs typeface="Arial" panose="020B0604020202020204" pitchFamily="34" charset="0"/>
              </a:rPr>
              <a:t>utilizzabile in compensazione nel </a:t>
            </a:r>
            <a:r>
              <a:rPr lang="it-IT" sz="5600" dirty="0" err="1">
                <a:latin typeface="+mj-lt"/>
                <a:cs typeface="Arial" panose="020B0604020202020204" pitchFamily="34" charset="0"/>
              </a:rPr>
              <a:t>mod</a:t>
            </a:r>
            <a:r>
              <a:rPr lang="it-IT" sz="5600" dirty="0">
                <a:latin typeface="+mj-lt"/>
                <a:cs typeface="Arial" panose="020B0604020202020204" pitchFamily="34" charset="0"/>
              </a:rPr>
              <a:t>. F24</a:t>
            </a:r>
          </a:p>
          <a:p>
            <a:pPr>
              <a:lnSpc>
                <a:spcPct val="170000"/>
              </a:lnSpc>
              <a:spcBef>
                <a:spcPts val="0"/>
              </a:spcBef>
              <a:tabLst>
                <a:tab pos="444500" algn="l"/>
              </a:tabLst>
            </a:pPr>
            <a:r>
              <a:rPr lang="it-IT" sz="5600" dirty="0">
                <a:latin typeface="+mj-lt"/>
                <a:cs typeface="Arial" panose="020B0604020202020204" pitchFamily="34" charset="0"/>
              </a:rPr>
              <a:t>il credito di imposta può anche formare oggetto di cessione</a:t>
            </a:r>
          </a:p>
          <a:p>
            <a:pPr>
              <a:lnSpc>
                <a:spcPct val="170000"/>
              </a:lnSpc>
              <a:spcBef>
                <a:spcPts val="0"/>
              </a:spcBef>
              <a:tabLst>
                <a:tab pos="444500" algn="l"/>
              </a:tabLst>
            </a:pPr>
            <a:r>
              <a:rPr lang="it-IT" sz="5600" dirty="0">
                <a:latin typeface="+mj-lt"/>
                <a:cs typeface="Arial" panose="020B0604020202020204" pitchFamily="34" charset="0"/>
              </a:rPr>
              <a:t>qualifica di «datore di lavoro»?</a:t>
            </a:r>
          </a:p>
          <a:p>
            <a:endParaRPr lang="it-IT" dirty="0">
              <a:latin typeface="Arial" panose="020B0604020202020204" pitchFamily="34" charset="0"/>
              <a:cs typeface="Arial" panose="020B0604020202020204" pitchFamily="34" charset="0"/>
            </a:endParaRP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02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0378" y="365125"/>
            <a:ext cx="9797894" cy="1325563"/>
          </a:xfrm>
        </p:spPr>
        <p:txBody>
          <a:bodyPr>
            <a:normAutofit fontScale="90000"/>
          </a:bodyPr>
          <a:lstStyle/>
          <a:p>
            <a:r>
              <a:rPr lang="it-IT" sz="3300" b="1" dirty="0"/>
              <a:t>CREDITO D’IMPOSTA SANIFICAZIONE E ACQUISTO DPI (Art. 125)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70000" lnSpcReduction="20000"/>
          </a:bodyPr>
          <a:lstStyle/>
          <a:p>
            <a:pPr marL="0" lvl="0" indent="0" algn="just">
              <a:buNone/>
            </a:pPr>
            <a:r>
              <a:rPr lang="it-IT" dirty="0">
                <a:latin typeface="+mj-lt"/>
              </a:rPr>
              <a:t>È riconosciuto un </a:t>
            </a:r>
            <a:r>
              <a:rPr lang="it-IT" dirty="0">
                <a:solidFill>
                  <a:srgbClr val="FF0000"/>
                </a:solidFill>
                <a:latin typeface="+mj-lt"/>
              </a:rPr>
              <a:t>credito d’imposta del 60% delle spese </a:t>
            </a:r>
            <a:r>
              <a:rPr lang="it-IT" dirty="0">
                <a:latin typeface="+mj-lt"/>
              </a:rPr>
              <a:t>sostenute nel 2020 per la </a:t>
            </a:r>
            <a:r>
              <a:rPr lang="it-IT" dirty="0">
                <a:solidFill>
                  <a:srgbClr val="FF0000"/>
                </a:solidFill>
                <a:latin typeface="+mj-lt"/>
              </a:rPr>
              <a:t>sanificazione degli ambienti e degli strumenti utilizzati</a:t>
            </a:r>
            <a:r>
              <a:rPr lang="it-IT" dirty="0">
                <a:latin typeface="+mj-lt"/>
              </a:rPr>
              <a:t>, nonché per </a:t>
            </a:r>
            <a:r>
              <a:rPr lang="it-IT" dirty="0">
                <a:solidFill>
                  <a:srgbClr val="FF0000"/>
                </a:solidFill>
                <a:latin typeface="+mj-lt"/>
              </a:rPr>
              <a:t>l'acquisto di dispositivi di protezione individuale </a:t>
            </a:r>
            <a:r>
              <a:rPr lang="it-IT" dirty="0">
                <a:latin typeface="+mj-lt"/>
              </a:rPr>
              <a:t>e di altri dispositivi atti a garantire la salute dei lavoratori e degli utenti fino ad un massimo di 60.000 Euro.</a:t>
            </a:r>
          </a:p>
          <a:p>
            <a:pPr lvl="0" algn="just"/>
            <a:endParaRPr lang="it-IT" dirty="0">
              <a:latin typeface="+mj-lt"/>
            </a:endParaRPr>
          </a:p>
          <a:p>
            <a:pPr marL="0" lvl="0" indent="0" algn="just">
              <a:buNone/>
            </a:pPr>
            <a:r>
              <a:rPr lang="it-IT" dirty="0">
                <a:latin typeface="+mj-lt"/>
              </a:rPr>
              <a:t>Il credito spetta a imprese, lavoratori autonomi, enti non commerciali, compresi gli enti del Terzo settore (quindi anche per </a:t>
            </a:r>
            <a:r>
              <a:rPr lang="it-IT" dirty="0">
                <a:solidFill>
                  <a:srgbClr val="FF0000"/>
                </a:solidFill>
                <a:latin typeface="+mj-lt"/>
              </a:rPr>
              <a:t>SSD e ASD</a:t>
            </a:r>
            <a:r>
              <a:rPr lang="it-IT" dirty="0">
                <a:latin typeface="+mj-lt"/>
              </a:rPr>
              <a:t>).</a:t>
            </a:r>
          </a:p>
          <a:p>
            <a:pPr marL="0" lvl="0" indent="0" algn="just">
              <a:buNone/>
            </a:pPr>
            <a:endParaRPr lang="it-IT" dirty="0">
              <a:latin typeface="+mj-lt"/>
            </a:endParaRPr>
          </a:p>
          <a:p>
            <a:pPr marL="0" lvl="0" indent="0" algn="just">
              <a:buNone/>
            </a:pPr>
            <a:r>
              <a:rPr lang="it-IT" dirty="0">
                <a:latin typeface="+mj-lt"/>
              </a:rPr>
              <a:t>Il credito d'imposta è utilizzabile in sede di dichiarazione dei redditi relativa al periodo d'imposta di sostenimento della spesa ovvero in compensazione mediante F24</a:t>
            </a:r>
          </a:p>
          <a:p>
            <a:pPr lvl="0" algn="just"/>
            <a:endParaRPr lang="it-IT" dirty="0">
              <a:latin typeface="+mj-lt"/>
            </a:endParaRPr>
          </a:p>
          <a:p>
            <a:pPr marL="0" lvl="0" indent="0" algn="just">
              <a:buNone/>
            </a:pPr>
            <a:r>
              <a:rPr lang="it-IT" dirty="0">
                <a:latin typeface="+mj-lt"/>
              </a:rPr>
              <a:t>Con provvedimento del direttore dell'Agenzia delle entrate, da adottare entro 30 giorni dalla data di entrata in vigore della legge di conversione decreto “Rilancio”, sono stabiliti i criteri e le modalità di applicazione e di fruizione del credito d'imposta</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315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8923" y="365125"/>
            <a:ext cx="9789349" cy="1325563"/>
          </a:xfrm>
        </p:spPr>
        <p:txBody>
          <a:bodyPr>
            <a:normAutofit fontScale="90000"/>
          </a:bodyPr>
          <a:lstStyle/>
          <a:p>
            <a:r>
              <a:rPr lang="it-IT" sz="3100" b="1" dirty="0"/>
              <a:t>CREDITO D’IMPOSTA SANIFICAZIONE E ACQUISTO DPI (Art.125)</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92500"/>
          </a:bodyPr>
          <a:lstStyle/>
          <a:p>
            <a:pPr lvl="0" algn="just"/>
            <a:r>
              <a:rPr lang="it-IT" sz="2200" dirty="0">
                <a:latin typeface="+mj-lt"/>
              </a:rPr>
              <a:t>Sono ammissibili le spese sostenute per:</a:t>
            </a:r>
          </a:p>
          <a:p>
            <a:pPr lvl="0" algn="just"/>
            <a:r>
              <a:rPr lang="it-IT" sz="2200" dirty="0">
                <a:latin typeface="+mj-lt"/>
              </a:rPr>
              <a:t>a)	la sanificazione degli ambienti nei quali è esercitata l'attività lavorativa e istituzionale e degli strumenti utilizzati nell'ambito di tali attività;</a:t>
            </a:r>
          </a:p>
          <a:p>
            <a:pPr lvl="0" algn="just"/>
            <a:r>
              <a:rPr lang="it-IT" sz="2200" dirty="0">
                <a:latin typeface="+mj-lt"/>
              </a:rPr>
              <a:t>b)	l'acquisto di dispositivi di protezione individuale, quali mascherine, guanti, visiere e occhiali protettivi, tute di protezione e calzari, che siano conformi ai requisiti essenziali di sicurezza previsti dalla normativa europea;</a:t>
            </a:r>
          </a:p>
          <a:p>
            <a:pPr lvl="0"/>
            <a:r>
              <a:rPr lang="it-IT" sz="2200" dirty="0">
                <a:latin typeface="+mj-lt"/>
              </a:rPr>
              <a:t>c)	l'acquisto di prodotti detergenti e disinfettanti;</a:t>
            </a:r>
          </a:p>
          <a:p>
            <a:pPr lvl="0" algn="just"/>
            <a:r>
              <a:rPr lang="it-IT" sz="2200" dirty="0">
                <a:latin typeface="+mj-lt"/>
              </a:rPr>
              <a:t>d)	l'acquisto di dispositivi di sicurezza diversi da quelli di cui alla lettera b), quali termometri, </a:t>
            </a:r>
            <a:r>
              <a:rPr lang="it-IT" sz="2200" dirty="0" err="1">
                <a:latin typeface="+mj-lt"/>
              </a:rPr>
              <a:t>termoscanner</a:t>
            </a:r>
            <a:r>
              <a:rPr lang="it-IT" sz="2200" dirty="0">
                <a:latin typeface="+mj-lt"/>
              </a:rPr>
              <a:t>, tappeti e vaschette decontaminanti e igienizzanti, che siano conformi ai requisiti essenziali di sicurezza previsti dalla normativa europea, ivi incluse le eventuali spese di installazione;</a:t>
            </a:r>
          </a:p>
          <a:p>
            <a:pPr lvl="0" algn="just"/>
            <a:r>
              <a:rPr lang="it-IT" sz="2200" dirty="0">
                <a:latin typeface="+mj-lt"/>
              </a:rPr>
              <a:t>e)	l'acquisto di dispostivi atti a garantire la distanza di sicurezza interpersonale, quali barriere e pannelli protettivi, ivi incluse le eventuali spese dì installazione.</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1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dirty="0"/>
              <a:t>CESSIONE CREDITI DI IMPOSTA (Art. 122)</a:t>
            </a:r>
            <a:br>
              <a:rPr lang="it-IT" dirty="0"/>
            </a:br>
            <a:br>
              <a:rPr lang="it-IT" dirty="0"/>
            </a:b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Segnaposto contenuto 9">
            <a:extLst>
              <a:ext uri="{FF2B5EF4-FFF2-40B4-BE49-F238E27FC236}">
                <a16:creationId xmlns:a16="http://schemas.microsoft.com/office/drawing/2014/main" id="{9F7CB5D9-70C4-4D0A-A365-BA8343922426}"/>
              </a:ext>
            </a:extLst>
          </p:cNvPr>
          <p:cNvPicPr>
            <a:picLocks noGrp="1" noChangeAspect="1"/>
          </p:cNvPicPr>
          <p:nvPr>
            <p:ph idx="1"/>
          </p:nvPr>
        </p:nvPicPr>
        <p:blipFill>
          <a:blip r:embed="rId3"/>
          <a:stretch>
            <a:fillRect/>
          </a:stretch>
        </p:blipFill>
        <p:spPr>
          <a:xfrm>
            <a:off x="1648621" y="866095"/>
            <a:ext cx="7219813" cy="5101179"/>
          </a:xfrm>
          <a:prstGeom prst="rect">
            <a:avLst/>
          </a:prstGeom>
        </p:spPr>
      </p:pic>
    </p:spTree>
    <p:extLst>
      <p:ext uri="{BB962C8B-B14F-4D97-AF65-F5344CB8AC3E}">
        <p14:creationId xmlns:p14="http://schemas.microsoft.com/office/powerpoint/2010/main" val="1751216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CANONI IMPIANTI SPORTIVI PUBBLICI (Art. 216, co. 1)</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a:bodyPr>
          <a:lstStyle/>
          <a:p>
            <a:pPr marL="0" lvl="0" indent="0" algn="just" eaLnBrk="0" fontAlgn="base" hangingPunct="0">
              <a:lnSpc>
                <a:spcPct val="100000"/>
              </a:lnSpc>
              <a:spcBef>
                <a:spcPct val="0"/>
              </a:spcBef>
              <a:spcAft>
                <a:spcPct val="0"/>
              </a:spcAft>
              <a:buNone/>
              <a:tabLst>
                <a:tab pos="573088" algn="l"/>
              </a:tabLst>
            </a:pPr>
            <a:r>
              <a:rPr lang="it-IT" altLang="it-IT" sz="2000" dirty="0">
                <a:latin typeface="+mj-lt"/>
                <a:ea typeface="Calibri" panose="020F0502020204030204" pitchFamily="34" charset="0"/>
                <a:cs typeface="Arial" panose="020B0604020202020204" pitchFamily="34" charset="0"/>
              </a:rPr>
              <a:t>Per le federazioni sportive nazionali, gli enti di promozione sportiva, le società e associazioni sportive, professionistiche e dilettantistiche, </a:t>
            </a:r>
            <a:r>
              <a:rPr lang="it-IT" altLang="it-IT" sz="2000" dirty="0">
                <a:solidFill>
                  <a:srgbClr val="FF0000"/>
                </a:solidFill>
                <a:latin typeface="+mj-lt"/>
                <a:ea typeface="Calibri" panose="020F0502020204030204" pitchFamily="34" charset="0"/>
                <a:cs typeface="Arial" panose="020B0604020202020204" pitchFamily="34" charset="0"/>
              </a:rPr>
              <a:t>sono sospesi, dal 17/03/2020 al 30 giugno 2020, i termini per il pagamento dei canoni di locazione e concessori relativi all’affidamento di impianti sportivi pubblici</a:t>
            </a:r>
            <a:r>
              <a:rPr lang="it-IT" altLang="it-IT" sz="2000" dirty="0">
                <a:latin typeface="+mj-lt"/>
                <a:ea typeface="Calibri" panose="020F0502020204030204" pitchFamily="34" charset="0"/>
                <a:cs typeface="Arial" panose="020B0604020202020204" pitchFamily="34" charset="0"/>
              </a:rPr>
              <a:t> dello Stato e degli enti territoriali.</a:t>
            </a:r>
          </a:p>
          <a:p>
            <a:pPr marL="0" lvl="0" indent="0" algn="just" eaLnBrk="0" fontAlgn="base" hangingPunct="0">
              <a:lnSpc>
                <a:spcPct val="100000"/>
              </a:lnSpc>
              <a:spcBef>
                <a:spcPct val="0"/>
              </a:spcBef>
              <a:spcAft>
                <a:spcPct val="0"/>
              </a:spcAft>
              <a:tabLst>
                <a:tab pos="573088" algn="l"/>
              </a:tabLst>
            </a:pPr>
            <a:endParaRPr lang="it-IT" altLang="it-IT" sz="2000" dirty="0">
              <a:latin typeface="+mj-lt"/>
              <a:cs typeface="Arial" panose="020B0604020202020204" pitchFamily="34" charset="0"/>
            </a:endParaRPr>
          </a:p>
          <a:p>
            <a:pPr marL="0" lvl="0" indent="0" algn="just" eaLnBrk="0" fontAlgn="base" hangingPunct="0">
              <a:lnSpc>
                <a:spcPct val="100000"/>
              </a:lnSpc>
              <a:spcBef>
                <a:spcPct val="0"/>
              </a:spcBef>
              <a:spcAft>
                <a:spcPct val="0"/>
              </a:spcAft>
              <a:buNone/>
              <a:tabLst>
                <a:tab pos="573088" algn="l"/>
              </a:tabLst>
            </a:pPr>
            <a:r>
              <a:rPr lang="it-IT" altLang="it-IT" sz="2000" dirty="0">
                <a:latin typeface="+mj-lt"/>
                <a:ea typeface="Calibri" panose="020F0502020204030204" pitchFamily="34" charset="0"/>
                <a:cs typeface="Arial" panose="020B0604020202020204" pitchFamily="34" charset="0"/>
              </a:rPr>
              <a:t>I versamenti sono effettuati, senza applicazione di sanzioni ed interessi, in un’unica soluzione </a:t>
            </a:r>
            <a:r>
              <a:rPr lang="it-IT" altLang="it-IT" sz="2000" dirty="0">
                <a:solidFill>
                  <a:srgbClr val="FF0000"/>
                </a:solidFill>
                <a:latin typeface="+mj-lt"/>
                <a:ea typeface="Calibri" panose="020F0502020204030204" pitchFamily="34" charset="0"/>
                <a:cs typeface="Arial" panose="020B0604020202020204" pitchFamily="34" charset="0"/>
              </a:rPr>
              <a:t>entro il 31/07/2020 </a:t>
            </a:r>
            <a:r>
              <a:rPr lang="it-IT" altLang="it-IT" sz="2000" dirty="0">
                <a:latin typeface="+mj-lt"/>
                <a:ea typeface="Calibri" panose="020F0502020204030204" pitchFamily="34" charset="0"/>
                <a:cs typeface="Arial" panose="020B0604020202020204" pitchFamily="34" charset="0"/>
              </a:rPr>
              <a:t>o mediante rateizzazione fino a un massimo di 4 rate mensili di pari importo a decorrere dal mese di luglio 2020.</a:t>
            </a:r>
          </a:p>
          <a:p>
            <a:pPr marL="0" indent="0">
              <a:buNone/>
            </a:pP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16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CANONI IMPIANTI SPORTIVI PUBBLICI (Art. 216, co. 2)</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a:bodyPr>
          <a:lstStyle/>
          <a:p>
            <a:pPr marL="0" lvl="0" indent="0" algn="just">
              <a:spcAft>
                <a:spcPts val="1200"/>
              </a:spcAft>
              <a:buNone/>
            </a:pPr>
            <a:r>
              <a:rPr lang="it-IT" altLang="it-IT" sz="2000" dirty="0">
                <a:latin typeface="+mj-lt"/>
                <a:cs typeface="Arial" panose="020B0604020202020204" pitchFamily="34" charset="0"/>
              </a:rPr>
              <a:t>Applicabile ai contratti con scadenza della concessione entro il 31 luglio 2023.</a:t>
            </a:r>
          </a:p>
          <a:p>
            <a:pPr marL="0" lvl="0" indent="0" algn="just">
              <a:spcAft>
                <a:spcPts val="1200"/>
              </a:spcAft>
              <a:buNone/>
            </a:pPr>
            <a:r>
              <a:rPr lang="it-IT" altLang="it-IT" sz="2000" dirty="0">
                <a:latin typeface="+mj-lt"/>
                <a:cs typeface="Arial" panose="020B0604020202020204" pitchFamily="34" charset="0"/>
              </a:rPr>
              <a:t>Se il concessionario ne fa richiesta, le parti (Ente pubblico e gestore) possono concordare tra loro la revisione dei rapporti in scadenza mediante la </a:t>
            </a:r>
            <a:r>
              <a:rPr lang="it-IT" altLang="it-IT" sz="2000" dirty="0">
                <a:solidFill>
                  <a:srgbClr val="FF0000"/>
                </a:solidFill>
                <a:latin typeface="+mj-lt"/>
                <a:cs typeface="Arial" panose="020B0604020202020204" pitchFamily="34" charset="0"/>
              </a:rPr>
              <a:t>rideterminazione delle condizioni di equilibrio economico-finanziarie</a:t>
            </a:r>
            <a:r>
              <a:rPr lang="it-IT" altLang="it-IT" sz="2000" dirty="0">
                <a:latin typeface="+mj-lt"/>
                <a:cs typeface="Arial" panose="020B0604020202020204" pitchFamily="34" charset="0"/>
              </a:rPr>
              <a:t> anche attraverso la </a:t>
            </a:r>
            <a:r>
              <a:rPr lang="it-IT" altLang="it-IT" sz="2000" dirty="0">
                <a:solidFill>
                  <a:srgbClr val="FF0000"/>
                </a:solidFill>
                <a:latin typeface="+mj-lt"/>
                <a:cs typeface="Arial" panose="020B0604020202020204" pitchFamily="34" charset="0"/>
              </a:rPr>
              <a:t>proroga della durata del rapporto</a:t>
            </a:r>
            <a:r>
              <a:rPr lang="it-IT" altLang="it-IT" sz="2000" dirty="0">
                <a:latin typeface="+mj-lt"/>
                <a:cs typeface="Arial" panose="020B0604020202020204" pitchFamily="34" charset="0"/>
              </a:rPr>
              <a:t>.</a:t>
            </a:r>
          </a:p>
          <a:p>
            <a:pPr marL="0" lvl="0" indent="0" algn="just">
              <a:spcAft>
                <a:spcPts val="1200"/>
              </a:spcAft>
              <a:buNone/>
            </a:pPr>
            <a:r>
              <a:rPr lang="it-IT" altLang="it-IT" sz="2000" dirty="0">
                <a:latin typeface="+mj-lt"/>
                <a:cs typeface="Arial" panose="020B0604020202020204" pitchFamily="34" charset="0"/>
              </a:rPr>
              <a:t>In caso di mancato accordo, le parti possono </a:t>
            </a:r>
            <a:r>
              <a:rPr lang="it-IT" altLang="it-IT" sz="2000" dirty="0">
                <a:solidFill>
                  <a:srgbClr val="FF0000"/>
                </a:solidFill>
                <a:latin typeface="+mj-lt"/>
                <a:cs typeface="Arial" panose="020B0604020202020204" pitchFamily="34" charset="0"/>
              </a:rPr>
              <a:t>recedere dal contratto</a:t>
            </a:r>
            <a:r>
              <a:rPr lang="it-IT" altLang="it-IT" sz="2000" dirty="0">
                <a:latin typeface="+mj-lt"/>
                <a:cs typeface="Arial" panose="020B0604020202020204" pitchFamily="34" charset="0"/>
              </a:rPr>
              <a:t>. </a:t>
            </a:r>
          </a:p>
          <a:p>
            <a:pPr marL="0" lvl="0" indent="0" algn="just">
              <a:spcAft>
                <a:spcPts val="600"/>
              </a:spcAft>
              <a:buNone/>
            </a:pPr>
            <a:r>
              <a:rPr lang="it-IT" altLang="it-IT" sz="2000" dirty="0">
                <a:latin typeface="+mj-lt"/>
                <a:cs typeface="Arial" panose="020B0604020202020204" pitchFamily="34" charset="0"/>
              </a:rPr>
              <a:t>In tale caso, il concessionario ha diritto al rimborso del valore delle opere realizzate più gli oneri accessori, al netto degli ammortamenti, oppure, nel caso in cui l'opera non abbia ancora superato la fase di collaudo, dei costi effettivamente sostenuti dal concessionario, nonché delle penali e degli altri costi sostenuti o da sostenere in conseguenza dello scioglimento del contratto.</a:t>
            </a:r>
            <a:endParaRPr lang="it-IT" altLang="it-IT" sz="2000" dirty="0">
              <a:latin typeface="+mj-lt"/>
              <a:cs typeface="Calibri" panose="020F0502020204030204" pitchFamily="34" charset="0"/>
            </a:endParaRP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08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PRINCIPALI INTERVENTI DI CARATTERE ECONOMICO-FINANZIARIO A SOSTEGNO DELLO SPORT </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55000" lnSpcReduction="20000"/>
          </a:bodyPr>
          <a:lstStyle/>
          <a:p>
            <a:pPr marL="0" indent="0">
              <a:buNone/>
            </a:pPr>
            <a:r>
              <a:rPr lang="it-IT" dirty="0"/>
              <a:t> </a:t>
            </a:r>
            <a:r>
              <a:rPr lang="it-IT" sz="5000" b="1" dirty="0"/>
              <a:t>Decreto “Cura Italia”</a:t>
            </a:r>
          </a:p>
          <a:p>
            <a:r>
              <a:rPr lang="it-IT" dirty="0"/>
              <a:t>Norme speciali in materia di trattamento ordinario di integrazione salariale e assegno ordinario (art. 19);</a:t>
            </a:r>
          </a:p>
          <a:p>
            <a:r>
              <a:rPr lang="it-IT" dirty="0"/>
              <a:t> Cassa integrazione in deroga (art. 22);</a:t>
            </a:r>
          </a:p>
          <a:p>
            <a:r>
              <a:rPr lang="it-IT" dirty="0"/>
              <a:t> Indennità Professionisti e lavoratori con rapporto di collaborazione coordinata e continuativa (art. 27): </a:t>
            </a:r>
          </a:p>
          <a:p>
            <a:r>
              <a:rPr lang="it-IT" dirty="0"/>
              <a:t>Sospensione dei termini degli adempimenti e dei versamenti fiscali e contributivi (art. 62);</a:t>
            </a:r>
          </a:p>
          <a:p>
            <a:r>
              <a:rPr lang="it-IT" dirty="0"/>
              <a:t>Sospensione versamenti canoni per il settore sportivo (art. 95);</a:t>
            </a:r>
          </a:p>
          <a:p>
            <a:r>
              <a:rPr lang="it-IT" dirty="0"/>
              <a:t>Indennità Collaboratori Sportivi (art. 96):</a:t>
            </a:r>
          </a:p>
          <a:p>
            <a:r>
              <a:rPr lang="it-IT" dirty="0"/>
              <a:t>Norme in materia di svolgimento delle Assemblee di Società (art. 106);</a:t>
            </a:r>
          </a:p>
          <a:p>
            <a:pPr marL="0" indent="0">
              <a:buNone/>
            </a:pPr>
            <a:endParaRPr lang="it-IT" dirty="0"/>
          </a:p>
          <a:p>
            <a:pPr marL="0" indent="0">
              <a:buNone/>
            </a:pPr>
            <a:r>
              <a:rPr lang="it-IT" sz="5000" b="1" dirty="0"/>
              <a:t> Decreto “Liquidità”</a:t>
            </a:r>
          </a:p>
          <a:p>
            <a:pPr marL="342900" indent="-342900">
              <a:buFont typeface="Arial" panose="020B0604020202020204" pitchFamily="34" charset="0"/>
              <a:buChar char="•"/>
            </a:pPr>
            <a:r>
              <a:rPr lang="it-IT" dirty="0"/>
              <a:t>FONDO DI GARANZIA PER PMI E LAVORATORI AUTONOMI FINO A 25.000 EURO (art. 13, lett. m)</a:t>
            </a:r>
          </a:p>
          <a:p>
            <a:pPr marL="342900" indent="-342900">
              <a:buFont typeface="Arial" panose="020B0604020202020204" pitchFamily="34" charset="0"/>
              <a:buChar char="•"/>
            </a:pPr>
            <a:r>
              <a:rPr lang="it-IT" dirty="0"/>
              <a:t>FINANZIAMENTO ISTITUTO PER IL CREDITO SPORTIVO (art. 14)</a:t>
            </a:r>
          </a:p>
          <a:p>
            <a:pPr marL="0" indent="0">
              <a:buNone/>
            </a:pPr>
            <a:endParaRPr lang="it-IT" sz="6200" b="1" dirty="0"/>
          </a:p>
          <a:p>
            <a:pPr marL="0" indent="0">
              <a:buNone/>
            </a:pP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970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a:bodyPr>
          <a:lstStyle/>
          <a:p>
            <a:r>
              <a:rPr lang="it-IT" sz="3200" b="1" dirty="0"/>
              <a:t>CANONI IMPIANTI PRIVATI (Art. 216, co. 3)</a:t>
            </a:r>
            <a:br>
              <a:rPr lang="it-IT" sz="3200" b="1" dirty="0"/>
            </a:br>
            <a:endParaRPr lang="it-IT" sz="3200"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92500"/>
          </a:bodyPr>
          <a:lstStyle/>
          <a:p>
            <a:pPr marL="0" indent="0" algn="just">
              <a:spcAft>
                <a:spcPts val="0"/>
              </a:spcAft>
              <a:buNone/>
            </a:pPr>
            <a:r>
              <a:rPr lang="it-IT" sz="2200" dirty="0">
                <a:latin typeface="+mj-lt"/>
                <a:ea typeface="Times New Roman" panose="02020603050405020304" pitchFamily="18" charset="0"/>
                <a:cs typeface="Arial" panose="020B0604020202020204" pitchFamily="34" charset="0"/>
              </a:rPr>
              <a:t>La sospensione delle attività sportive disposta con i decreti governativi viene considerata come </a:t>
            </a:r>
            <a:r>
              <a:rPr lang="it-IT" sz="2200" dirty="0">
                <a:solidFill>
                  <a:srgbClr val="FF0000"/>
                </a:solidFill>
                <a:latin typeface="+mj-lt"/>
                <a:ea typeface="Times New Roman" panose="02020603050405020304" pitchFamily="18" charset="0"/>
                <a:cs typeface="Arial" panose="020B0604020202020204" pitchFamily="34" charset="0"/>
              </a:rPr>
              <a:t>fattore di sopravvenuto squilibrio </a:t>
            </a:r>
            <a:r>
              <a:rPr lang="it-IT" sz="2200" dirty="0">
                <a:latin typeface="+mj-lt"/>
                <a:ea typeface="Times New Roman" panose="02020603050405020304" pitchFamily="18" charset="0"/>
                <a:cs typeface="Arial" panose="020B0604020202020204" pitchFamily="34" charset="0"/>
              </a:rPr>
              <a:t>dell'assetto di interessi pattuito con il contratto di locazione di palestre, piscine e impianti sportivi di proprietà di soggetti privati.</a:t>
            </a:r>
          </a:p>
          <a:p>
            <a:pPr algn="just">
              <a:spcAft>
                <a:spcPts val="0"/>
              </a:spcAft>
            </a:pPr>
            <a:endParaRPr lang="it-IT" sz="2200" dirty="0">
              <a:latin typeface="+mj-lt"/>
              <a:ea typeface="Times New Roman" panose="02020603050405020304" pitchFamily="18" charset="0"/>
              <a:cs typeface="Arial" panose="020B0604020202020204" pitchFamily="34" charset="0"/>
            </a:endParaRPr>
          </a:p>
          <a:p>
            <a:pPr marL="0" indent="0" algn="just">
              <a:spcAft>
                <a:spcPts val="0"/>
              </a:spcAft>
              <a:buNone/>
            </a:pPr>
            <a:r>
              <a:rPr lang="it-IT" sz="2200" dirty="0">
                <a:latin typeface="+mj-lt"/>
                <a:ea typeface="Times New Roman" panose="02020603050405020304" pitchFamily="18" charset="0"/>
                <a:cs typeface="Arial" panose="020B0604020202020204" pitchFamily="34" charset="0"/>
              </a:rPr>
              <a:t>Il conduttore ha </a:t>
            </a:r>
            <a:r>
              <a:rPr lang="it-IT" sz="2200" dirty="0">
                <a:solidFill>
                  <a:srgbClr val="FF0000"/>
                </a:solidFill>
                <a:latin typeface="+mj-lt"/>
                <a:ea typeface="Times New Roman" panose="02020603050405020304" pitchFamily="18" charset="0"/>
                <a:cs typeface="Arial" panose="020B0604020202020204" pitchFamily="34" charset="0"/>
              </a:rPr>
              <a:t>diritto a richiedere al proprietario dell’immobile una riduzione del 50% del canone mensile contrattualmente pattuito</a:t>
            </a:r>
            <a:r>
              <a:rPr lang="it-IT" sz="2200" dirty="0">
                <a:latin typeface="+mj-lt"/>
                <a:ea typeface="Times New Roman" panose="02020603050405020304" pitchFamily="18" charset="0"/>
                <a:cs typeface="Arial" panose="020B0604020202020204" pitchFamily="34" charset="0"/>
              </a:rPr>
              <a:t>, limitatamente alle </a:t>
            </a:r>
            <a:r>
              <a:rPr lang="it-IT" sz="2200" dirty="0">
                <a:solidFill>
                  <a:srgbClr val="FF0000"/>
                </a:solidFill>
                <a:latin typeface="+mj-lt"/>
                <a:ea typeface="Times New Roman" panose="02020603050405020304" pitchFamily="18" charset="0"/>
                <a:cs typeface="Arial" panose="020B0604020202020204" pitchFamily="34" charset="0"/>
              </a:rPr>
              <a:t>cinque mensilità da marzo 2020 a luglio 2020</a:t>
            </a:r>
            <a:r>
              <a:rPr lang="it-IT" sz="2200" dirty="0">
                <a:latin typeface="+mj-lt"/>
                <a:ea typeface="Times New Roman" panose="02020603050405020304" pitchFamily="18" charset="0"/>
                <a:cs typeface="Arial" panose="020B0604020202020204" pitchFamily="34" charset="0"/>
              </a:rPr>
              <a:t>, salva la prova di un diverso ammontare a cura della parte interessata (gestore o proprietario).</a:t>
            </a:r>
          </a:p>
          <a:p>
            <a:pPr algn="just">
              <a:spcAft>
                <a:spcPts val="0"/>
              </a:spcAft>
            </a:pPr>
            <a:endParaRPr lang="it-IT" sz="2200" dirty="0">
              <a:latin typeface="+mj-lt"/>
              <a:ea typeface="Times New Roman" panose="02020603050405020304" pitchFamily="18" charset="0"/>
              <a:cs typeface="Arial" panose="020B0604020202020204" pitchFamily="34" charset="0"/>
            </a:endParaRPr>
          </a:p>
          <a:p>
            <a:pPr marL="0" indent="0" algn="just">
              <a:spcAft>
                <a:spcPts val="0"/>
              </a:spcAft>
              <a:buNone/>
            </a:pPr>
            <a:r>
              <a:rPr lang="it-IT" sz="2200" dirty="0">
                <a:latin typeface="+mj-lt"/>
                <a:ea typeface="Times New Roman" panose="02020603050405020304" pitchFamily="18" charset="0"/>
                <a:cs typeface="Arial" panose="020B0604020202020204" pitchFamily="34" charset="0"/>
              </a:rPr>
              <a:t>Il gestore potrà avanzare richiesta al proprietario per la riduzione del canone così come previsto dalla legge avendo possibilità di recuperare anche eventuali pagamenti di canoni effettuati nei mesi da marzo ad oggi eccedenti il 50% dell’importo mensile originario in applicazione all’attuale disposizione normativa.</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042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50075" y="621239"/>
            <a:ext cx="9310072" cy="1325563"/>
          </a:xfrm>
        </p:spPr>
        <p:txBody>
          <a:bodyPr>
            <a:normAutofit fontScale="90000"/>
          </a:bodyPr>
          <a:lstStyle/>
          <a:p>
            <a:r>
              <a:rPr lang="it-IT" sz="3600" b="1" dirty="0"/>
              <a:t>RIMBORSO QUOTE - VOUCHER (Art. 216, co. 4)</a:t>
            </a:r>
            <a:br>
              <a:rPr lang="it-IT" b="1" dirty="0"/>
            </a:br>
            <a:br>
              <a:rPr lang="it-IT" b="1" dirty="0"/>
            </a:br>
            <a:endParaRPr lang="it-IT" b="1"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70000" lnSpcReduction="20000"/>
          </a:bodyPr>
          <a:lstStyle/>
          <a:p>
            <a:pPr marL="0" indent="0">
              <a:buNone/>
            </a:pPr>
            <a:r>
              <a:rPr lang="it-IT" dirty="0"/>
              <a:t> </a:t>
            </a:r>
          </a:p>
          <a:p>
            <a:pPr marL="0" indent="0" algn="just">
              <a:spcAft>
                <a:spcPts val="600"/>
              </a:spcAft>
              <a:buNone/>
            </a:pPr>
            <a:r>
              <a:rPr lang="it-IT" dirty="0">
                <a:latin typeface="+mj-lt"/>
                <a:ea typeface="Times New Roman" panose="02020603050405020304" pitchFamily="18" charset="0"/>
                <a:cs typeface="Arial" panose="020B0604020202020204" pitchFamily="34" charset="0"/>
              </a:rPr>
              <a:t>La sospensione delle attività sportive disposta con i decreti governativi comporta la </a:t>
            </a:r>
            <a:r>
              <a:rPr lang="it-IT" dirty="0">
                <a:solidFill>
                  <a:srgbClr val="FF0000"/>
                </a:solidFill>
                <a:latin typeface="+mj-lt"/>
                <a:ea typeface="Times New Roman" panose="02020603050405020304" pitchFamily="18" charset="0"/>
                <a:cs typeface="Arial" panose="020B0604020202020204" pitchFamily="34" charset="0"/>
              </a:rPr>
              <a:t>sopravvenuta impossibilità per la ASD/SSD all’esecuzione della prestazione sportiva</a:t>
            </a:r>
            <a:r>
              <a:rPr lang="it-IT" dirty="0">
                <a:latin typeface="+mj-lt"/>
                <a:ea typeface="Times New Roman" panose="02020603050405020304" pitchFamily="18" charset="0"/>
                <a:cs typeface="Arial" panose="020B0604020202020204" pitchFamily="34" charset="0"/>
              </a:rPr>
              <a:t> ai propri utenti (associato, tesserato, cliente esterno) in relazione ai contratti di abbonamento per l'accesso ai servizi offerti da palestre, piscine e impianti sportivi di ogni tipo, e determina un </a:t>
            </a:r>
            <a:r>
              <a:rPr lang="it-IT" dirty="0">
                <a:solidFill>
                  <a:srgbClr val="FF0000"/>
                </a:solidFill>
                <a:latin typeface="+mj-lt"/>
                <a:ea typeface="Times New Roman" panose="02020603050405020304" pitchFamily="18" charset="0"/>
                <a:cs typeface="Arial" panose="020B0604020202020204" pitchFamily="34" charset="0"/>
              </a:rPr>
              <a:t>diritto a favore degli utenti di poter richiedere il rimborso del corrispettivo versato </a:t>
            </a:r>
            <a:r>
              <a:rPr lang="it-IT" dirty="0">
                <a:latin typeface="+mj-lt"/>
                <a:ea typeface="Times New Roman" panose="02020603050405020304" pitchFamily="18" charset="0"/>
                <a:cs typeface="Arial" panose="020B0604020202020204" pitchFamily="34" charset="0"/>
              </a:rPr>
              <a:t>per tali periodi di chiusura.</a:t>
            </a:r>
          </a:p>
          <a:p>
            <a:pPr marL="0" indent="0" algn="just">
              <a:spcAft>
                <a:spcPts val="600"/>
              </a:spcAft>
              <a:buNone/>
            </a:pPr>
            <a:r>
              <a:rPr lang="it-IT" dirty="0">
                <a:latin typeface="+mj-lt"/>
                <a:ea typeface="Times New Roman" panose="02020603050405020304" pitchFamily="18" charset="0"/>
                <a:cs typeface="Arial" panose="020B0604020202020204" pitchFamily="34" charset="0"/>
              </a:rPr>
              <a:t>Al fine di poter ottenere il rimborso l’attuale normativa prevede che:</a:t>
            </a:r>
          </a:p>
          <a:p>
            <a:pPr algn="just">
              <a:lnSpc>
                <a:spcPct val="106000"/>
              </a:lnSpc>
              <a:spcAft>
                <a:spcPts val="600"/>
              </a:spcAft>
              <a:buSzPts val="1150"/>
            </a:pPr>
            <a:r>
              <a:rPr lang="it-IT" dirty="0">
                <a:latin typeface="+mj-lt"/>
                <a:ea typeface="Calibri" panose="020F0502020204030204" pitchFamily="34" charset="0"/>
                <a:cs typeface="Arial" panose="020B0604020202020204" pitchFamily="34" charset="0"/>
              </a:rPr>
              <a:t>l’utente (associato, tesserato, cliente esterno) presenti al gestore </a:t>
            </a:r>
            <a:r>
              <a:rPr lang="it-IT" dirty="0">
                <a:solidFill>
                  <a:srgbClr val="FF0000"/>
                </a:solidFill>
                <a:latin typeface="+mj-lt"/>
                <a:ea typeface="Calibri" panose="020F0502020204030204" pitchFamily="34" charset="0"/>
                <a:cs typeface="Arial" panose="020B0604020202020204" pitchFamily="34" charset="0"/>
              </a:rPr>
              <a:t>entro 30 giorni dalla data di entrata in vigore della legge di conversione</a:t>
            </a:r>
            <a:r>
              <a:rPr lang="it-IT" dirty="0">
                <a:latin typeface="+mj-lt"/>
                <a:ea typeface="Calibri" panose="020F0502020204030204" pitchFamily="34" charset="0"/>
                <a:cs typeface="Arial" panose="020B0604020202020204" pitchFamily="34" charset="0"/>
              </a:rPr>
              <a:t> del presente decreto una </a:t>
            </a:r>
            <a:r>
              <a:rPr lang="it-IT" dirty="0">
                <a:solidFill>
                  <a:srgbClr val="FF0000"/>
                </a:solidFill>
                <a:latin typeface="+mj-lt"/>
                <a:ea typeface="Calibri" panose="020F0502020204030204" pitchFamily="34" charset="0"/>
                <a:cs typeface="Arial" panose="020B0604020202020204" pitchFamily="34" charset="0"/>
              </a:rPr>
              <a:t>istanza di rimborso</a:t>
            </a:r>
            <a:r>
              <a:rPr lang="it-IT" dirty="0">
                <a:latin typeface="+mj-lt"/>
                <a:ea typeface="Calibri" panose="020F0502020204030204" pitchFamily="34" charset="0"/>
                <a:cs typeface="Arial" panose="020B0604020202020204" pitchFamily="34" charset="0"/>
              </a:rPr>
              <a:t>, allegando il titolo di acquisto o la prova del versamento effettuato;</a:t>
            </a:r>
          </a:p>
          <a:p>
            <a:pPr algn="just">
              <a:lnSpc>
                <a:spcPct val="106000"/>
              </a:lnSpc>
              <a:spcAft>
                <a:spcPts val="800"/>
              </a:spcAft>
              <a:buSzPts val="1150"/>
            </a:pPr>
            <a:r>
              <a:rPr lang="it-IT" dirty="0">
                <a:solidFill>
                  <a:srgbClr val="FF0000"/>
                </a:solidFill>
                <a:latin typeface="+mj-lt"/>
                <a:ea typeface="Calibri" panose="020F0502020204030204" pitchFamily="34" charset="0"/>
                <a:cs typeface="Arial" panose="020B0604020202020204" pitchFamily="34" charset="0"/>
              </a:rPr>
              <a:t>il gestore entro 30 giorni </a:t>
            </a:r>
            <a:r>
              <a:rPr lang="it-IT" dirty="0">
                <a:latin typeface="+mj-lt"/>
                <a:ea typeface="Calibri" panose="020F0502020204030204" pitchFamily="34" charset="0"/>
                <a:cs typeface="Arial" panose="020B0604020202020204" pitchFamily="34" charset="0"/>
              </a:rPr>
              <a:t>dalla presentazione dell'istanza di cui alla precedente lett. a), in alternativa al rimborso del corrispettivo, </a:t>
            </a:r>
            <a:r>
              <a:rPr lang="it-IT" dirty="0">
                <a:solidFill>
                  <a:srgbClr val="FF0000"/>
                </a:solidFill>
                <a:latin typeface="+mj-lt"/>
                <a:ea typeface="Calibri" panose="020F0502020204030204" pitchFamily="34" charset="0"/>
                <a:cs typeface="Arial" panose="020B0604020202020204" pitchFamily="34" charset="0"/>
              </a:rPr>
              <a:t>può rilasciare un voucher di pari valore</a:t>
            </a:r>
            <a:r>
              <a:rPr lang="it-IT" dirty="0">
                <a:latin typeface="+mj-lt"/>
                <a:ea typeface="Calibri" panose="020F0502020204030204" pitchFamily="34" charset="0"/>
                <a:cs typeface="Arial" panose="020B0604020202020204" pitchFamily="34" charset="0"/>
              </a:rPr>
              <a:t> da utilizzarsi presso la stessa struttura </a:t>
            </a:r>
            <a:r>
              <a:rPr lang="it-IT" dirty="0">
                <a:solidFill>
                  <a:srgbClr val="FF0000"/>
                </a:solidFill>
                <a:latin typeface="+mj-lt"/>
                <a:ea typeface="Calibri" panose="020F0502020204030204" pitchFamily="34" charset="0"/>
                <a:cs typeface="Arial" panose="020B0604020202020204" pitchFamily="34" charset="0"/>
              </a:rPr>
              <a:t>entro un anno dalla cessazione delle misure</a:t>
            </a:r>
            <a:endParaRPr lang="it-IT" dirty="0">
              <a:latin typeface="+mj-lt"/>
              <a:ea typeface="Calibri" panose="020F0502020204030204" pitchFamily="34" charset="0"/>
              <a:cs typeface="Arial" panose="020B0604020202020204" pitchFamily="34" charset="0"/>
            </a:endParaRP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54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lstStyle/>
          <a:p>
            <a:r>
              <a:rPr lang="it-IT" sz="3200" dirty="0"/>
              <a:t>DL Rilancio DL 34/2020</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85000" lnSpcReduction="20000"/>
          </a:bodyPr>
          <a:lstStyle/>
          <a:p>
            <a:pPr marL="0" indent="0">
              <a:buNone/>
            </a:pPr>
            <a:r>
              <a:rPr lang="it-IT" dirty="0">
                <a:latin typeface="+mj-lt"/>
              </a:rPr>
              <a:t> </a:t>
            </a:r>
          </a:p>
          <a:p>
            <a:pPr marL="514350" indent="-514350">
              <a:buFont typeface="Arial"/>
              <a:buAutoNum type="arabicPeriod"/>
            </a:pPr>
            <a:r>
              <a:rPr lang="it-IT" sz="2400" dirty="0">
                <a:latin typeface="+mj-lt"/>
                <a:cs typeface="Arial" panose="020B0604020202020204" pitchFamily="34" charset="0"/>
              </a:rPr>
              <a:t>IRAP</a:t>
            </a:r>
          </a:p>
          <a:p>
            <a:pPr marL="514350" indent="-514350">
              <a:buFont typeface="Arial"/>
              <a:buAutoNum type="arabicPeriod"/>
            </a:pPr>
            <a:r>
              <a:rPr lang="it-IT" sz="2400" dirty="0">
                <a:latin typeface="+mj-lt"/>
                <a:cs typeface="Arial" panose="020B0604020202020204" pitchFamily="34" charset="0"/>
              </a:rPr>
              <a:t>Riduzione bollette elettriche</a:t>
            </a:r>
          </a:p>
          <a:p>
            <a:pPr marL="514350" indent="-514350">
              <a:buFont typeface="Arial"/>
              <a:buAutoNum type="arabicPeriod"/>
            </a:pPr>
            <a:r>
              <a:rPr lang="it-IT" sz="2400" dirty="0">
                <a:latin typeface="+mj-lt"/>
                <a:cs typeface="Arial" panose="020B0604020202020204" pitchFamily="34" charset="0"/>
              </a:rPr>
              <a:t>Proroga bonus collaboratori sportivi</a:t>
            </a:r>
          </a:p>
          <a:p>
            <a:pPr marL="514350" indent="-514350">
              <a:buFont typeface="Arial"/>
              <a:buAutoNum type="arabicPeriod"/>
            </a:pPr>
            <a:r>
              <a:rPr lang="it-IT" sz="2400" dirty="0">
                <a:latin typeface="+mj-lt"/>
                <a:cs typeface="Arial" panose="020B0604020202020204" pitchFamily="34" charset="0"/>
              </a:rPr>
              <a:t>Proroga sospensione versamenti fiscali</a:t>
            </a:r>
          </a:p>
          <a:p>
            <a:pPr marL="514350" indent="-514350">
              <a:buFont typeface="Arial"/>
              <a:buAutoNum type="arabicPeriod"/>
            </a:pPr>
            <a:r>
              <a:rPr lang="it-IT" sz="2400" dirty="0">
                <a:latin typeface="+mj-lt"/>
                <a:cs typeface="Arial" panose="020B0604020202020204" pitchFamily="34" charset="0"/>
              </a:rPr>
              <a:t>Rimborso quote – voucher</a:t>
            </a:r>
          </a:p>
          <a:p>
            <a:pPr marL="514350" indent="-514350">
              <a:buFont typeface="Arial"/>
              <a:buAutoNum type="arabicPeriod"/>
            </a:pPr>
            <a:r>
              <a:rPr lang="it-IT" sz="2400" dirty="0">
                <a:latin typeface="+mj-lt"/>
                <a:cs typeface="Arial" panose="020B0604020202020204" pitchFamily="34" charset="0"/>
              </a:rPr>
              <a:t>Canoni impianti sportivi pubblici</a:t>
            </a:r>
          </a:p>
          <a:p>
            <a:pPr marL="514350" indent="-514350">
              <a:buFont typeface="Arial"/>
              <a:buAutoNum type="arabicPeriod"/>
            </a:pPr>
            <a:r>
              <a:rPr lang="it-IT" sz="2400" dirty="0">
                <a:latin typeface="+mj-lt"/>
                <a:cs typeface="Arial" panose="020B0604020202020204" pitchFamily="34" charset="0"/>
              </a:rPr>
              <a:t>Canoni impianti privati</a:t>
            </a:r>
          </a:p>
          <a:p>
            <a:pPr marL="514350" indent="-514350">
              <a:buAutoNum type="arabicPeriod"/>
            </a:pPr>
            <a:r>
              <a:rPr lang="it-IT" sz="2400" dirty="0">
                <a:latin typeface="+mj-lt"/>
                <a:cs typeface="Arial" panose="020B0604020202020204" pitchFamily="34" charset="0"/>
              </a:rPr>
              <a:t>Contributi a fondo perduto</a:t>
            </a:r>
          </a:p>
          <a:p>
            <a:pPr marL="514350" indent="-514350">
              <a:buAutoNum type="arabicPeriod"/>
            </a:pPr>
            <a:r>
              <a:rPr lang="it-IT" sz="2400" dirty="0">
                <a:latin typeface="+mj-lt"/>
                <a:cs typeface="Arial" panose="020B0604020202020204" pitchFamily="34" charset="0"/>
              </a:rPr>
              <a:t>Crediti d’imposta</a:t>
            </a:r>
          </a:p>
          <a:p>
            <a:pPr marL="514350" indent="-514350">
              <a:buFont typeface="Arial" panose="020B0604020202020204" pitchFamily="34" charset="0"/>
              <a:buAutoNum type="arabicPeriod"/>
            </a:pPr>
            <a:r>
              <a:rPr lang="it-IT" sz="2400" dirty="0">
                <a:latin typeface="+mj-lt"/>
                <a:cs typeface="Arial" panose="020B0604020202020204" pitchFamily="34" charset="0"/>
              </a:rPr>
              <a:t>Cessione crediti d’imposta</a:t>
            </a:r>
          </a:p>
          <a:p>
            <a:pPr marL="514350" indent="-514350">
              <a:buAutoNum type="arabicPeriod"/>
            </a:pPr>
            <a:r>
              <a:rPr lang="it-IT" sz="2400" dirty="0">
                <a:latin typeface="+mj-lt"/>
                <a:cs typeface="Arial" panose="020B0604020202020204" pitchFamily="34" charset="0"/>
              </a:rPr>
              <a:t>Finanziamenti e moratoria alle revoche ai finanziamenti</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9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58525"/>
            <a:ext cx="9857752" cy="4351338"/>
          </a:xfrm>
        </p:spPr>
        <p:txBody>
          <a:bodyPr>
            <a:normAutofit/>
          </a:bodyPr>
          <a:lstStyle/>
          <a:p>
            <a:pPr marL="0" indent="0">
              <a:buNone/>
            </a:pPr>
            <a:r>
              <a:rPr lang="it-IT" sz="5000" b="1" dirty="0"/>
              <a:t>Decreto “Liquidità”</a:t>
            </a:r>
          </a:p>
          <a:p>
            <a:pPr marL="342900" indent="-342900">
              <a:buFont typeface="Arial" panose="020B0604020202020204" pitchFamily="34" charset="0"/>
              <a:buChar char="•"/>
            </a:pPr>
            <a:r>
              <a:rPr lang="it-IT" dirty="0"/>
              <a:t>FONDO DI GARANZIA PER PMI E LAVORATORI AUTONOMI FINO A 25.000 EURO (art. 13, lett. m)</a:t>
            </a:r>
          </a:p>
          <a:p>
            <a:pPr marL="342900" indent="-342900">
              <a:buFont typeface="Arial" panose="020B0604020202020204" pitchFamily="34" charset="0"/>
              <a:buChar char="•"/>
            </a:pPr>
            <a:r>
              <a:rPr lang="it-IT" dirty="0"/>
              <a:t>FINANZIAMENTO ISTITUTO PER IL CREDITO SPORTIVO (art. 14)</a:t>
            </a:r>
          </a:p>
          <a:p>
            <a:pPr marL="0" indent="0">
              <a:buNone/>
            </a:pPr>
            <a:endParaRPr lang="it-IT" sz="6200" b="1" dirty="0"/>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93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46654" y="818797"/>
            <a:ext cx="9310072" cy="1325563"/>
          </a:xfrm>
        </p:spPr>
        <p:txBody>
          <a:bodyPr>
            <a:normAutofit fontScale="90000"/>
          </a:bodyPr>
          <a:lstStyle/>
          <a:p>
            <a:r>
              <a:rPr lang="it-IT" sz="3300" b="1" dirty="0"/>
              <a:t>FONDO DI GARANZIA PER PMI E LAVORATORI AUTONOMI FINO A 25.000 € (DL liquidità - Art. 13, lett. m)</a:t>
            </a:r>
            <a:br>
              <a:rPr lang="it-IT" dirty="0"/>
            </a:br>
            <a:br>
              <a:rPr lang="it-IT" dirty="0"/>
            </a:b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Segnaposto contenuto 12">
            <a:extLst>
              <a:ext uri="{FF2B5EF4-FFF2-40B4-BE49-F238E27FC236}">
                <a16:creationId xmlns:a16="http://schemas.microsoft.com/office/drawing/2014/main" id="{973F5CE9-5ED1-47B6-8CB6-EE44A6D2D9A5}"/>
              </a:ext>
            </a:extLst>
          </p:cNvPr>
          <p:cNvSpPr>
            <a:spLocks noGrp="1"/>
          </p:cNvSpPr>
          <p:nvPr>
            <p:ph idx="1"/>
          </p:nvPr>
        </p:nvSpPr>
        <p:spPr/>
        <p:txBody>
          <a:bodyPr>
            <a:normAutofit/>
          </a:bodyPr>
          <a:lstStyle/>
          <a:p>
            <a:pPr marL="0" indent="0" fontAlgn="t">
              <a:spcBef>
                <a:spcPts val="0"/>
              </a:spcBef>
              <a:spcAft>
                <a:spcPts val="1200"/>
              </a:spcAft>
              <a:buNone/>
            </a:pPr>
            <a:r>
              <a:rPr lang="it-IT" sz="2000" dirty="0">
                <a:solidFill>
                  <a:srgbClr val="FF0000"/>
                </a:solidFill>
                <a:latin typeface="+mj-lt"/>
                <a:cs typeface="Arial" panose="020B0604020202020204" pitchFamily="34" charset="0"/>
              </a:rPr>
              <a:t>Importo massimo del finanziamento garantito</a:t>
            </a:r>
            <a:r>
              <a:rPr lang="it-IT" sz="2000" dirty="0">
                <a:solidFill>
                  <a:srgbClr val="000000"/>
                </a:solidFill>
                <a:latin typeface="+mj-lt"/>
                <a:cs typeface="Arial" panose="020B0604020202020204" pitchFamily="34" charset="0"/>
              </a:rPr>
              <a:t>: </a:t>
            </a:r>
          </a:p>
          <a:p>
            <a:pPr marL="0" indent="0" fontAlgn="t">
              <a:spcBef>
                <a:spcPts val="0"/>
              </a:spcBef>
              <a:spcAft>
                <a:spcPts val="1200"/>
              </a:spcAft>
              <a:buNone/>
            </a:pPr>
            <a:r>
              <a:rPr lang="it-IT" sz="2000" dirty="0">
                <a:solidFill>
                  <a:srgbClr val="000000"/>
                </a:solidFill>
                <a:latin typeface="+mj-lt"/>
                <a:cs typeface="Arial" panose="020B0604020202020204" pitchFamily="34" charset="0"/>
              </a:rPr>
              <a:t>25% dell’ammontare</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dei</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ricavi</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del</a:t>
            </a:r>
            <a:r>
              <a:rPr lang="it-IT" sz="2000" spc="-65"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soggetto</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beneficiario,</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come</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risultante</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dall’ultimo</a:t>
            </a:r>
            <a:r>
              <a:rPr lang="it-IT" sz="2000" spc="-70" dirty="0">
                <a:solidFill>
                  <a:srgbClr val="000000"/>
                </a:solidFill>
                <a:latin typeface="+mj-lt"/>
                <a:cs typeface="Arial" panose="020B0604020202020204" pitchFamily="34" charset="0"/>
              </a:rPr>
              <a:t> </a:t>
            </a:r>
            <a:r>
              <a:rPr lang="it-IT" sz="2000" dirty="0">
                <a:solidFill>
                  <a:srgbClr val="000000"/>
                </a:solidFill>
                <a:latin typeface="+mj-lt"/>
                <a:cs typeface="Arial" panose="020B0604020202020204" pitchFamily="34" charset="0"/>
              </a:rPr>
              <a:t>bilancio depositato o dall’ultima dichiarazione fiscale presentata alla data della domanda di garanzia</a:t>
            </a:r>
            <a:endParaRPr lang="it-IT" sz="2000" dirty="0">
              <a:latin typeface="+mj-lt"/>
              <a:cs typeface="Arial" panose="020B0604020202020204" pitchFamily="34" charset="0"/>
            </a:endParaRPr>
          </a:p>
          <a:p>
            <a:pPr marL="0" marR="73152" indent="0" fontAlgn="t">
              <a:lnSpc>
                <a:spcPct val="107000"/>
              </a:lnSpc>
              <a:spcBef>
                <a:spcPts val="0"/>
              </a:spcBef>
              <a:spcAft>
                <a:spcPts val="1200"/>
              </a:spcAft>
              <a:buNone/>
              <a:tabLst>
                <a:tab pos="532130" algn="l"/>
                <a:tab pos="532765" algn="l"/>
              </a:tabLst>
            </a:pPr>
            <a:r>
              <a:rPr lang="it-IT" sz="2000" dirty="0">
                <a:solidFill>
                  <a:srgbClr val="000000"/>
                </a:solidFill>
                <a:latin typeface="+mj-lt"/>
                <a:cs typeface="Arial" panose="020B0604020202020204" pitchFamily="34" charset="0"/>
              </a:rPr>
              <a:t>comunque non superiore a 25.000 euro </a:t>
            </a:r>
          </a:p>
          <a:p>
            <a:pPr marL="0" marR="82296" indent="0" fontAlgn="t">
              <a:spcBef>
                <a:spcPts val="0"/>
              </a:spcBef>
              <a:spcAft>
                <a:spcPts val="1200"/>
              </a:spcAft>
              <a:buNone/>
            </a:pPr>
            <a:r>
              <a:rPr lang="it-IT" sz="2000" dirty="0">
                <a:solidFill>
                  <a:srgbClr val="FF0000"/>
                </a:solidFill>
                <a:latin typeface="+mj-lt"/>
                <a:cs typeface="Arial" panose="020B0604020202020204" pitchFamily="34" charset="0"/>
              </a:rPr>
              <a:t>Costo della Garanzia</a:t>
            </a:r>
            <a:r>
              <a:rPr lang="it-IT" sz="2000" dirty="0">
                <a:solidFill>
                  <a:srgbClr val="000000"/>
                </a:solidFill>
                <a:latin typeface="+mj-lt"/>
                <a:cs typeface="Arial" panose="020B0604020202020204" pitchFamily="34" charset="0"/>
              </a:rPr>
              <a:t>: gratuito</a:t>
            </a:r>
          </a:p>
          <a:p>
            <a:pPr marL="0" marR="82296" indent="0" fontAlgn="t">
              <a:spcBef>
                <a:spcPts val="0"/>
              </a:spcBef>
              <a:spcAft>
                <a:spcPts val="1200"/>
              </a:spcAft>
              <a:buNone/>
            </a:pPr>
            <a:r>
              <a:rPr lang="it-IT" sz="2000" dirty="0">
                <a:solidFill>
                  <a:srgbClr val="FF0000"/>
                </a:solidFill>
                <a:latin typeface="+mj-lt"/>
                <a:cs typeface="Arial" panose="020B0604020202020204" pitchFamily="34" charset="0"/>
              </a:rPr>
              <a:t>Durata</a:t>
            </a:r>
            <a:r>
              <a:rPr lang="it-IT" sz="2000" dirty="0">
                <a:solidFill>
                  <a:srgbClr val="000000"/>
                </a:solidFill>
                <a:latin typeface="+mj-lt"/>
                <a:cs typeface="Arial" panose="020B0604020202020204" pitchFamily="34" charset="0"/>
              </a:rPr>
              <a:t>: 6 anni, di cui 2 di preammortamento</a:t>
            </a:r>
          </a:p>
          <a:p>
            <a:pPr marL="0" marR="82296" indent="0" fontAlgn="t">
              <a:spcBef>
                <a:spcPts val="0"/>
              </a:spcBef>
              <a:spcAft>
                <a:spcPts val="1200"/>
              </a:spcAft>
              <a:buNone/>
            </a:pPr>
            <a:r>
              <a:rPr lang="it-IT" sz="2000" dirty="0">
                <a:solidFill>
                  <a:srgbClr val="FF0000"/>
                </a:solidFill>
                <a:latin typeface="+mj-lt"/>
                <a:cs typeface="Arial" panose="020B0604020202020204" pitchFamily="34" charset="0"/>
              </a:rPr>
              <a:t>Tasso%</a:t>
            </a:r>
            <a:r>
              <a:rPr lang="it-IT" sz="2000" dirty="0">
                <a:solidFill>
                  <a:srgbClr val="000000"/>
                </a:solidFill>
                <a:latin typeface="+mj-lt"/>
                <a:cs typeface="Arial" panose="020B0604020202020204" pitchFamily="34" charset="0"/>
              </a:rPr>
              <a:t>: massimo 2%</a:t>
            </a:r>
          </a:p>
          <a:p>
            <a:pPr marL="0" marR="82296" indent="0" fontAlgn="t">
              <a:spcBef>
                <a:spcPts val="0"/>
              </a:spcBef>
              <a:spcAft>
                <a:spcPts val="1200"/>
              </a:spcAft>
              <a:buNone/>
            </a:pPr>
            <a:r>
              <a:rPr lang="it-IT" sz="2000" dirty="0">
                <a:solidFill>
                  <a:srgbClr val="FF0000"/>
                </a:solidFill>
                <a:latin typeface="+mj-lt"/>
                <a:cs typeface="Arial" panose="020B0604020202020204" pitchFamily="34" charset="0"/>
              </a:rPr>
              <a:t>% garanzia</a:t>
            </a:r>
            <a:r>
              <a:rPr lang="it-IT" sz="2000" dirty="0">
                <a:solidFill>
                  <a:srgbClr val="000000"/>
                </a:solidFill>
                <a:latin typeface="+mj-lt"/>
                <a:cs typeface="Arial" panose="020B0604020202020204" pitchFamily="34" charset="0"/>
              </a:rPr>
              <a:t>: 100%</a:t>
            </a:r>
          </a:p>
          <a:p>
            <a:pPr marL="0" marR="82296" indent="0" fontAlgn="t">
              <a:spcBef>
                <a:spcPts val="0"/>
              </a:spcBef>
              <a:buNone/>
            </a:pPr>
            <a:r>
              <a:rPr lang="it-IT" sz="2000" dirty="0">
                <a:solidFill>
                  <a:srgbClr val="FF0000"/>
                </a:solidFill>
                <a:latin typeface="+mj-lt"/>
                <a:cs typeface="Arial" panose="020B0604020202020204" pitchFamily="34" charset="0"/>
              </a:rPr>
              <a:t>Valutazione pratica</a:t>
            </a:r>
            <a:r>
              <a:rPr lang="it-IT" sz="2000" dirty="0">
                <a:solidFill>
                  <a:srgbClr val="000000"/>
                </a:solidFill>
                <a:latin typeface="+mj-lt"/>
                <a:cs typeface="Arial" panose="020B0604020202020204" pitchFamily="34" charset="0"/>
              </a:rPr>
              <a:t>: erogazione automatica – no valutazione merito creditizio – solo</a:t>
            </a:r>
          </a:p>
          <a:p>
            <a:pPr marL="0" marR="82296" indent="0" fontAlgn="t">
              <a:spcBef>
                <a:spcPts val="0"/>
              </a:spcBef>
              <a:buNone/>
            </a:pPr>
            <a:r>
              <a:rPr lang="it-IT" sz="2000" dirty="0">
                <a:solidFill>
                  <a:srgbClr val="000000"/>
                </a:solidFill>
                <a:latin typeface="+mj-lt"/>
                <a:cs typeface="Arial" panose="020B0604020202020204" pitchFamily="34" charset="0"/>
              </a:rPr>
              <a:t>valutazione formale pratica – erogazione immediata senza esito istruttoria MCC</a:t>
            </a:r>
          </a:p>
          <a:p>
            <a:endParaRPr lang="it-IT" dirty="0"/>
          </a:p>
        </p:txBody>
      </p:sp>
    </p:spTree>
    <p:extLst>
      <p:ext uri="{BB962C8B-B14F-4D97-AF65-F5344CB8AC3E}">
        <p14:creationId xmlns:p14="http://schemas.microsoft.com/office/powerpoint/2010/main" val="140847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normAutofit fontScale="90000"/>
          </a:bodyPr>
          <a:lstStyle/>
          <a:p>
            <a:r>
              <a:rPr lang="it-IT" sz="3600" b="1" dirty="0"/>
              <a:t>FINANZIAMENTO ISTITUTO PER IL CREDITO SPORTIVO</a:t>
            </a:r>
            <a:br>
              <a:rPr lang="it-IT" dirty="0"/>
            </a:b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Segnaposto contenuto 10">
            <a:extLst>
              <a:ext uri="{FF2B5EF4-FFF2-40B4-BE49-F238E27FC236}">
                <a16:creationId xmlns:a16="http://schemas.microsoft.com/office/drawing/2014/main" id="{272A3FC3-2F74-4B7E-A653-A8E7009C509E}"/>
              </a:ext>
            </a:extLst>
          </p:cNvPr>
          <p:cNvPicPr>
            <a:picLocks noGrp="1" noChangeAspect="1"/>
          </p:cNvPicPr>
          <p:nvPr>
            <p:ph idx="1"/>
          </p:nvPr>
        </p:nvPicPr>
        <p:blipFill rotWithShape="1">
          <a:blip r:embed="rId3"/>
          <a:srcRect l="33132" t="15428" r="20550" b="34213"/>
          <a:stretch/>
        </p:blipFill>
        <p:spPr>
          <a:xfrm>
            <a:off x="470019" y="1825625"/>
            <a:ext cx="9183465" cy="4351338"/>
          </a:xfrm>
          <a:prstGeom prst="rect">
            <a:avLst/>
          </a:prstGeom>
        </p:spPr>
      </p:pic>
    </p:spTree>
    <p:extLst>
      <p:ext uri="{BB962C8B-B14F-4D97-AF65-F5344CB8AC3E}">
        <p14:creationId xmlns:p14="http://schemas.microsoft.com/office/powerpoint/2010/main" val="332781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726351"/>
          </a:xfrm>
        </p:spPr>
        <p:txBody>
          <a:bodyPr>
            <a:normAutofit fontScale="90000"/>
          </a:bodyPr>
          <a:lstStyle/>
          <a:p>
            <a:r>
              <a:rPr lang="it-IT" sz="3600" b="1" dirty="0"/>
              <a:t>FINANZIAMENTO ISTITUTO PER IL CREDITO SPORTIVO</a:t>
            </a:r>
            <a:br>
              <a:rPr lang="it-IT" dirty="0"/>
            </a:br>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C97CB1E0-85D3-456E-A9DA-0388BC8960D1}"/>
              </a:ext>
            </a:extLst>
          </p:cNvPr>
          <p:cNvSpPr/>
          <p:nvPr/>
        </p:nvSpPr>
        <p:spPr>
          <a:xfrm>
            <a:off x="838200" y="827504"/>
            <a:ext cx="9857752" cy="5442516"/>
          </a:xfrm>
          <a:prstGeom prst="rect">
            <a:avLst/>
          </a:prstGeom>
        </p:spPr>
        <p:txBody>
          <a:bodyPr wrap="square">
            <a:spAutoFit/>
          </a:bodyPr>
          <a:lstStyle/>
          <a:p>
            <a:pPr algn="just">
              <a:lnSpc>
                <a:spcPct val="150000"/>
              </a:lnSpc>
            </a:pPr>
            <a:r>
              <a:rPr lang="en-US" b="1" i="1" u="sng" dirty="0" err="1">
                <a:latin typeface="+mj-lt"/>
                <a:hlinkClick r:id="rId3"/>
              </a:rPr>
              <a:t>Mutuo</a:t>
            </a:r>
            <a:r>
              <a:rPr lang="en-US" b="1" i="1" u="sng" dirty="0">
                <a:latin typeface="+mj-lt"/>
                <a:hlinkClick r:id="rId3"/>
              </a:rPr>
              <a:t> Light </a:t>
            </a:r>
            <a:r>
              <a:rPr lang="en-US" b="1" i="1" u="sng" dirty="0" err="1">
                <a:latin typeface="+mj-lt"/>
                <a:hlinkClick r:id="rId3"/>
              </a:rPr>
              <a:t>Liquidità</a:t>
            </a:r>
            <a:r>
              <a:rPr lang="en-US" b="1" i="1" u="sng" dirty="0">
                <a:latin typeface="+mj-lt"/>
                <a:hlinkClick r:id="rId3"/>
              </a:rPr>
              <a:t> ASD SSD</a:t>
            </a:r>
            <a:r>
              <a:rPr lang="en-US" dirty="0">
                <a:latin typeface="+mj-lt"/>
              </a:rPr>
              <a:t> </a:t>
            </a:r>
            <a:endParaRPr lang="it-IT" dirty="0">
              <a:solidFill>
                <a:srgbClr val="000000"/>
              </a:solidFill>
              <a:latin typeface="+mj-lt"/>
            </a:endParaRPr>
          </a:p>
          <a:p>
            <a:pPr algn="just">
              <a:lnSpc>
                <a:spcPct val="150000"/>
              </a:lnSpc>
            </a:pPr>
            <a:r>
              <a:rPr lang="it-IT" dirty="0">
                <a:solidFill>
                  <a:srgbClr val="000000"/>
                </a:solidFill>
                <a:latin typeface="+mj-lt"/>
              </a:rPr>
              <a:t>L’importo del credito richiesto potrà essere compreso tra la misura minima di 3.000,00 € e la misura massima di 25.000,00 €;</a:t>
            </a:r>
          </a:p>
          <a:p>
            <a:pPr algn="just">
              <a:lnSpc>
                <a:spcPct val="150000"/>
              </a:lnSpc>
            </a:pPr>
            <a:r>
              <a:rPr lang="it-IT" dirty="0">
                <a:solidFill>
                  <a:srgbClr val="000000"/>
                </a:solidFill>
                <a:latin typeface="+mj-lt"/>
              </a:rPr>
              <a:t>-al di sopra del limite minimo</a:t>
            </a:r>
            <a:r>
              <a:rPr lang="it-IT" dirty="0">
                <a:solidFill>
                  <a:srgbClr val="FF0000"/>
                </a:solidFill>
                <a:latin typeface="+mj-lt"/>
              </a:rPr>
              <a:t>, l’importo richiesto non potrà comunque superare il 25% del fatturato (da intendersi come ammontare dei ricavi)  </a:t>
            </a:r>
            <a:r>
              <a:rPr lang="it-IT" dirty="0">
                <a:solidFill>
                  <a:srgbClr val="000000"/>
                </a:solidFill>
                <a:latin typeface="+mj-lt"/>
              </a:rPr>
              <a:t>risultante dall’ultimo bilancio approvato o delle entrate complessive risultanti dall’ultimo rendiconto approvato dall’ASD/SSD richiedente;</a:t>
            </a:r>
          </a:p>
          <a:p>
            <a:pPr algn="just">
              <a:lnSpc>
                <a:spcPct val="150000"/>
              </a:lnSpc>
            </a:pPr>
            <a:r>
              <a:rPr lang="it-IT" dirty="0">
                <a:solidFill>
                  <a:srgbClr val="000000"/>
                </a:solidFill>
                <a:latin typeface="+mj-lt"/>
              </a:rPr>
              <a:t>-in entrambi i casi si fa riferimento al bilancio/rendiconto relativo al 2018 (anche se, tra la documentazione da allegare viene richiesto un pre-consuntivo 2019);</a:t>
            </a:r>
          </a:p>
          <a:p>
            <a:pPr algn="just">
              <a:lnSpc>
                <a:spcPct val="150000"/>
              </a:lnSpc>
            </a:pPr>
            <a:r>
              <a:rPr lang="it-IT" dirty="0">
                <a:solidFill>
                  <a:srgbClr val="000000"/>
                </a:solidFill>
                <a:latin typeface="+mj-lt"/>
              </a:rPr>
              <a:t>-la durata del finanziamento sarà di </a:t>
            </a:r>
            <a:r>
              <a:rPr lang="it-IT" dirty="0">
                <a:solidFill>
                  <a:srgbClr val="FF0000"/>
                </a:solidFill>
                <a:latin typeface="+mj-lt"/>
              </a:rPr>
              <a:t>6 anni complessivi </a:t>
            </a:r>
            <a:r>
              <a:rPr lang="it-IT" dirty="0">
                <a:solidFill>
                  <a:srgbClr val="000000"/>
                </a:solidFill>
                <a:latin typeface="+mj-lt"/>
              </a:rPr>
              <a:t>(72 mesi), di cui i primi due di pre-ammortamento (cioè si cominceranno a pagare le rate a partire dall’inizio del terzo anno);</a:t>
            </a:r>
          </a:p>
          <a:p>
            <a:pPr algn="just">
              <a:lnSpc>
                <a:spcPct val="150000"/>
              </a:lnSpc>
            </a:pPr>
            <a:r>
              <a:rPr lang="it-IT" dirty="0">
                <a:solidFill>
                  <a:srgbClr val="000000"/>
                </a:solidFill>
                <a:latin typeface="+mj-lt"/>
              </a:rPr>
              <a:t>-il finanziamento  sarà a </a:t>
            </a:r>
            <a:r>
              <a:rPr lang="it-IT" dirty="0">
                <a:solidFill>
                  <a:srgbClr val="FF0000"/>
                </a:solidFill>
                <a:latin typeface="+mj-lt"/>
              </a:rPr>
              <a:t>tasso ZERO per il richiedente</a:t>
            </a:r>
            <a:r>
              <a:rPr lang="it-IT" dirty="0">
                <a:solidFill>
                  <a:srgbClr val="000000"/>
                </a:solidFill>
                <a:latin typeface="+mj-lt"/>
              </a:rPr>
              <a:t>, grazie al contributo del Fondo Contributi Interessi – comparto liquidità;</a:t>
            </a:r>
          </a:p>
          <a:p>
            <a:pPr algn="just">
              <a:lnSpc>
                <a:spcPct val="150000"/>
              </a:lnSpc>
            </a:pPr>
            <a:r>
              <a:rPr lang="it-IT" dirty="0">
                <a:solidFill>
                  <a:srgbClr val="000000"/>
                </a:solidFill>
                <a:latin typeface="+mj-lt"/>
              </a:rPr>
              <a:t>-la garanzia da parte del Fondo di Garanzia coprirà il 100% del finanziamento richiesto.</a:t>
            </a:r>
          </a:p>
        </p:txBody>
      </p:sp>
    </p:spTree>
    <p:extLst>
      <p:ext uri="{BB962C8B-B14F-4D97-AF65-F5344CB8AC3E}">
        <p14:creationId xmlns:p14="http://schemas.microsoft.com/office/powerpoint/2010/main" val="220600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5000">
              <a:srgbClr val="49C9C4"/>
            </a:gs>
            <a:gs pos="100000">
              <a:schemeClr val="bg1"/>
            </a:gs>
            <a:gs pos="15000">
              <a:schemeClr val="bg1"/>
            </a:gs>
          </a:gsLst>
          <a:lin ang="1296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9310072" cy="1325563"/>
          </a:xfrm>
        </p:spPr>
        <p:txBody>
          <a:bodyPr/>
          <a:lstStyle/>
          <a:p>
            <a:r>
              <a:rPr lang="it-IT" sz="3200" dirty="0"/>
              <a:t>DL Rilancio DL 34/2020</a:t>
            </a:r>
            <a:br>
              <a:rPr lang="it-IT" dirty="0"/>
            </a:br>
            <a:endParaRPr lang="it-IT" dirty="0">
              <a:solidFill>
                <a:srgbClr val="00AEEF"/>
              </a:solidFill>
            </a:endParaRPr>
          </a:p>
        </p:txBody>
      </p:sp>
      <p:sp>
        <p:nvSpPr>
          <p:cNvPr id="3" name="Segnaposto contenuto 2"/>
          <p:cNvSpPr>
            <a:spLocks noGrp="1"/>
          </p:cNvSpPr>
          <p:nvPr>
            <p:ph idx="1"/>
          </p:nvPr>
        </p:nvSpPr>
        <p:spPr>
          <a:xfrm>
            <a:off x="838200" y="1458525"/>
            <a:ext cx="9310072" cy="4351338"/>
          </a:xfrm>
        </p:spPr>
        <p:txBody>
          <a:bodyPr>
            <a:normAutofit fontScale="85000" lnSpcReduction="20000"/>
          </a:bodyPr>
          <a:lstStyle/>
          <a:p>
            <a:pPr marL="0" indent="0">
              <a:buNone/>
            </a:pPr>
            <a:r>
              <a:rPr lang="it-IT" dirty="0"/>
              <a:t> </a:t>
            </a:r>
          </a:p>
          <a:p>
            <a:pPr marL="514350" indent="-514350">
              <a:buFont typeface="Arial"/>
              <a:buAutoNum type="arabicPeriod"/>
            </a:pPr>
            <a:r>
              <a:rPr lang="it-IT" sz="2400" dirty="0">
                <a:latin typeface="+mj-lt"/>
                <a:cs typeface="Arial" panose="020B0604020202020204" pitchFamily="34" charset="0"/>
              </a:rPr>
              <a:t>IRAP</a:t>
            </a:r>
          </a:p>
          <a:p>
            <a:pPr marL="514350" indent="-514350">
              <a:buFont typeface="Arial"/>
              <a:buAutoNum type="arabicPeriod"/>
            </a:pPr>
            <a:r>
              <a:rPr lang="it-IT" sz="2400" dirty="0">
                <a:latin typeface="+mj-lt"/>
                <a:cs typeface="Arial" panose="020B0604020202020204" pitchFamily="34" charset="0"/>
              </a:rPr>
              <a:t>Riduzione bollette elettriche</a:t>
            </a:r>
          </a:p>
          <a:p>
            <a:pPr marL="514350" indent="-514350">
              <a:buFont typeface="Arial"/>
              <a:buAutoNum type="arabicPeriod"/>
            </a:pPr>
            <a:r>
              <a:rPr lang="it-IT" sz="2400" dirty="0">
                <a:latin typeface="+mj-lt"/>
                <a:cs typeface="Arial" panose="020B0604020202020204" pitchFamily="34" charset="0"/>
              </a:rPr>
              <a:t>Proroga bonus collaboratori sportivi</a:t>
            </a:r>
          </a:p>
          <a:p>
            <a:pPr marL="514350" indent="-514350">
              <a:buFont typeface="Arial"/>
              <a:buAutoNum type="arabicPeriod"/>
            </a:pPr>
            <a:r>
              <a:rPr lang="it-IT" sz="2400" dirty="0">
                <a:latin typeface="+mj-lt"/>
                <a:cs typeface="Arial" panose="020B0604020202020204" pitchFamily="34" charset="0"/>
              </a:rPr>
              <a:t>Proroga sospensione versamenti fiscali</a:t>
            </a:r>
          </a:p>
          <a:p>
            <a:pPr marL="514350" indent="-514350">
              <a:buFont typeface="Arial"/>
              <a:buAutoNum type="arabicPeriod"/>
            </a:pPr>
            <a:r>
              <a:rPr lang="it-IT" sz="2400" dirty="0">
                <a:latin typeface="+mj-lt"/>
                <a:cs typeface="Arial" panose="020B0604020202020204" pitchFamily="34" charset="0"/>
              </a:rPr>
              <a:t>Rimborso quote – voucher</a:t>
            </a:r>
          </a:p>
          <a:p>
            <a:pPr marL="514350" indent="-514350">
              <a:buFont typeface="Arial"/>
              <a:buAutoNum type="arabicPeriod"/>
            </a:pPr>
            <a:r>
              <a:rPr lang="it-IT" sz="2400" dirty="0">
                <a:latin typeface="+mj-lt"/>
                <a:cs typeface="Arial" panose="020B0604020202020204" pitchFamily="34" charset="0"/>
              </a:rPr>
              <a:t>Canoni impianti sportivi pubblici</a:t>
            </a:r>
          </a:p>
          <a:p>
            <a:pPr marL="514350" indent="-514350">
              <a:buFont typeface="Arial"/>
              <a:buAutoNum type="arabicPeriod"/>
            </a:pPr>
            <a:r>
              <a:rPr lang="it-IT" sz="2400" dirty="0">
                <a:latin typeface="+mj-lt"/>
                <a:cs typeface="Arial" panose="020B0604020202020204" pitchFamily="34" charset="0"/>
              </a:rPr>
              <a:t>Canoni impianti privati</a:t>
            </a:r>
          </a:p>
          <a:p>
            <a:pPr marL="514350" indent="-514350">
              <a:buAutoNum type="arabicPeriod"/>
            </a:pPr>
            <a:r>
              <a:rPr lang="it-IT" sz="2400" dirty="0">
                <a:latin typeface="+mj-lt"/>
                <a:cs typeface="Arial" panose="020B0604020202020204" pitchFamily="34" charset="0"/>
              </a:rPr>
              <a:t>Contributi a fondo perduto</a:t>
            </a:r>
          </a:p>
          <a:p>
            <a:pPr marL="514350" indent="-514350">
              <a:buAutoNum type="arabicPeriod"/>
            </a:pPr>
            <a:r>
              <a:rPr lang="it-IT" sz="2400" dirty="0">
                <a:latin typeface="+mj-lt"/>
                <a:cs typeface="Arial" panose="020B0604020202020204" pitchFamily="34" charset="0"/>
              </a:rPr>
              <a:t>Crediti d’imposta</a:t>
            </a:r>
          </a:p>
          <a:p>
            <a:pPr marL="514350" indent="-514350">
              <a:buFont typeface="Arial" panose="020B0604020202020204" pitchFamily="34" charset="0"/>
              <a:buAutoNum type="arabicPeriod"/>
            </a:pPr>
            <a:r>
              <a:rPr lang="it-IT" sz="2400" dirty="0">
                <a:latin typeface="+mj-lt"/>
                <a:cs typeface="Arial" panose="020B0604020202020204" pitchFamily="34" charset="0"/>
              </a:rPr>
              <a:t>Cessione crediti d’imposta</a:t>
            </a:r>
          </a:p>
          <a:p>
            <a:pPr marL="514350" indent="-514350">
              <a:buAutoNum type="arabicPeriod"/>
            </a:pPr>
            <a:r>
              <a:rPr lang="it-IT" sz="2400" dirty="0">
                <a:latin typeface="+mj-lt"/>
                <a:cs typeface="Arial" panose="020B0604020202020204" pitchFamily="34" charset="0"/>
              </a:rPr>
              <a:t>Finanziamenti e moratoria alle revoche ai finanziamenti</a:t>
            </a:r>
          </a:p>
          <a:p>
            <a:endParaRPr lang="it-IT" dirty="0">
              <a:solidFill>
                <a:srgbClr val="00AEEF"/>
              </a:solidFill>
            </a:endParaRPr>
          </a:p>
        </p:txBody>
      </p:sp>
      <p:sp>
        <p:nvSpPr>
          <p:cNvPr id="4" name="Rettangolo 3"/>
          <p:cNvSpPr/>
          <p:nvPr/>
        </p:nvSpPr>
        <p:spPr>
          <a:xfrm rot="2133207">
            <a:off x="12152946" y="1882990"/>
            <a:ext cx="3991428" cy="6023429"/>
          </a:xfrm>
          <a:prstGeom prst="rect">
            <a:avLst/>
          </a:prstGeom>
          <a:solidFill>
            <a:srgbClr val="F49734"/>
          </a:solidFill>
          <a:ln w="247650">
            <a:solidFill>
              <a:schemeClr val="bg1"/>
            </a:solidFill>
          </a:ln>
          <a:effectLst>
            <a:innerShdw blurRad="63500" dist="101600" dir="13500000">
              <a:prstClr val="black">
                <a:alpha val="50000"/>
              </a:prstClr>
            </a:innerShdw>
            <a:reflection blurRad="6350" stA="15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rot="2160000">
            <a:off x="10303930" y="6356815"/>
            <a:ext cx="236364" cy="606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0000" y="507999"/>
            <a:ext cx="1584000" cy="1125246"/>
          </a:xfrm>
          <a:prstGeom prst="rect">
            <a:avLst/>
          </a:prstGeom>
          <a:effectLst/>
        </p:spPr>
      </p:pic>
      <p:cxnSp>
        <p:nvCxnSpPr>
          <p:cNvPr id="9" name="Connettore 1 8"/>
          <p:cNvCxnSpPr/>
          <p:nvPr/>
        </p:nvCxnSpPr>
        <p:spPr>
          <a:xfrm flipH="1">
            <a:off x="9030754" y="1865848"/>
            <a:ext cx="4084765" cy="5599828"/>
          </a:xfrm>
          <a:prstGeom prst="line">
            <a:avLst/>
          </a:prstGeom>
          <a:ln w="123825" cap="sq" cmpd="sng">
            <a:solidFill>
              <a:schemeClr val="accent5">
                <a:lumMod val="75000"/>
              </a:schemeClr>
            </a:solidFill>
            <a:miter lim="800000"/>
          </a:ln>
          <a:effectLst>
            <a:outerShdw blurRad="50800" dist="762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2787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2" id="{7CF21B30-CC27-6A49-99A3-4E9A4787732B}" vid="{AA0C0F3C-759B-954C-BFC4-48DAB45D36C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0F54026E3EDEA488CB9DE6B63497FAC" ma:contentTypeVersion="9" ma:contentTypeDescription="Creare un nuovo documento." ma:contentTypeScope="" ma:versionID="f149551c390a70214e42275f4b7bc1a3">
  <xsd:schema xmlns:xsd="http://www.w3.org/2001/XMLSchema" xmlns:xs="http://www.w3.org/2001/XMLSchema" xmlns:p="http://schemas.microsoft.com/office/2006/metadata/properties" xmlns:ns3="ca636c35-0afe-4dbb-aaef-4b67dcac65c4" targetNamespace="http://schemas.microsoft.com/office/2006/metadata/properties" ma:root="true" ma:fieldsID="daf7caa0a4245e6a63b47b02055358cb" ns3:_="">
    <xsd:import namespace="ca636c35-0afe-4dbb-aaef-4b67dcac65c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36c35-0afe-4dbb-aaef-4b67dcac65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3DC963-12DA-4D64-AE97-77132E97E63D}">
  <ds:schemaRefs>
    <ds:schemaRef ds:uri="http://schemas.microsoft.com/sharepoint/v3/contenttype/forms"/>
  </ds:schemaRefs>
</ds:datastoreItem>
</file>

<file path=customXml/itemProps2.xml><?xml version="1.0" encoding="utf-8"?>
<ds:datastoreItem xmlns:ds="http://schemas.openxmlformats.org/officeDocument/2006/customXml" ds:itemID="{CB321395-703F-4448-89CE-B3F963F08675}">
  <ds:schemaRefs>
    <ds:schemaRef ds:uri="http://schemas.microsoft.com/office/2006/documentManagement/type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ca636c35-0afe-4dbb-aaef-4b67dcac65c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DC95370-D072-42AC-ACCA-7AABDCC29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636c35-0afe-4dbb-aaef-4b67dcac6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modello fipav</Template>
  <TotalTime>1327</TotalTime>
  <Words>3548</Words>
  <Application>Microsoft Office PowerPoint</Application>
  <PresentationFormat>Widescreen</PresentationFormat>
  <Paragraphs>215</Paragraphs>
  <Slides>31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31</vt:i4>
      </vt:variant>
    </vt:vector>
  </HeadingPairs>
  <TitlesOfParts>
    <vt:vector size="36" baseType="lpstr">
      <vt:lpstr>Arial</vt:lpstr>
      <vt:lpstr>Calibri</vt:lpstr>
      <vt:lpstr>Calibri Light</vt:lpstr>
      <vt:lpstr>Karla</vt:lpstr>
      <vt:lpstr>Tema di Office</vt:lpstr>
      <vt:lpstr>  PRINCIPALI INTERVENTI DI CARATTERE ECONOMICO-FINANZIARIO A SOSTEGNO DELLO SPORT   Marco Perciballi  </vt:lpstr>
      <vt:lpstr>PRINCIPALI INTERVENTI DI CARATTERE ECONOMICO-FINANZIARIO A SOSTEGNO DELLO SPORT  </vt:lpstr>
      <vt:lpstr>PRINCIPALI INTERVENTI DI CARATTERE ECONOMICO-FINANZIARIO A SOSTEGNO DELLO SPORT  </vt:lpstr>
      <vt:lpstr>DL Rilancio DL 34/2020 </vt:lpstr>
      <vt:lpstr>Presentazione standard di PowerPoint</vt:lpstr>
      <vt:lpstr>FONDO DI GARANZIA PER PMI E LAVORATORI AUTONOMI FINO A 25.000 € (DL liquidità - Art. 13, lett. m)  </vt:lpstr>
      <vt:lpstr>FINANZIAMENTO ISTITUTO PER IL CREDITO SPORTIVO </vt:lpstr>
      <vt:lpstr>FINANZIAMENTO ISTITUTO PER IL CREDITO SPORTIVO </vt:lpstr>
      <vt:lpstr>DL Rilancio DL 34/2020 </vt:lpstr>
      <vt:lpstr>SALDO IRAP (Art. 24) </vt:lpstr>
      <vt:lpstr>CONTRIBUTO A FONDO PERDUTO (Art. 25) </vt:lpstr>
      <vt:lpstr>CONTRIBUTO A FONDO PERDUTO (Art. 25) </vt:lpstr>
      <vt:lpstr>CONTRIBUTO A FONDO PERDUTO (Art. 25) </vt:lpstr>
      <vt:lpstr>CONTRIBUTO A FONDO PERDUTO (Art. 25) </vt:lpstr>
      <vt:lpstr>CONTRIBUTO A FONDO PERDUTO (Art. 25) </vt:lpstr>
      <vt:lpstr>CONTRIBUTO A FONDO PERDUTO (Art. 25) </vt:lpstr>
      <vt:lpstr>CONTRIBUTO A FONDO PERDUTO (Art. 25) </vt:lpstr>
      <vt:lpstr>CONTRIBUTO A FONDO PERDUTO (Art. 25) </vt:lpstr>
      <vt:lpstr>CREDITO D’IMPOSTA CANONI DI LOCAZIONE  IMMOBILI A USO NON ABITATIVO (ART. 28) </vt:lpstr>
      <vt:lpstr>CREDITO D’IMPOSTA CANONI DI LOCAZIONE  IMMOBILI A USO NON ABITATIVO (ART. 28) </vt:lpstr>
      <vt:lpstr>RIDUZIONE BOLLETTE ELETTRICHE (art. 30)  </vt:lpstr>
      <vt:lpstr>BONUS COLLABORATORI SPORTIVI (Art. 84) </vt:lpstr>
      <vt:lpstr>SOSPENSIONE VERSAMENTI FISCALI (Art. 126 e 127) </vt:lpstr>
      <vt:lpstr>CREDITO D’IMPOSTA ADEGUAMENTO LUOGHI DI LAVORO (Art. 120)  </vt:lpstr>
      <vt:lpstr>CREDITO D’IMPOSTA SANIFICAZIONE E ACQUISTO DPI (Art. 125) </vt:lpstr>
      <vt:lpstr>CREDITO D’IMPOSTA SANIFICAZIONE E ACQUISTO DPI (Art.125) </vt:lpstr>
      <vt:lpstr>CESSIONE CREDITI DI IMPOSTA (Art. 122)  </vt:lpstr>
      <vt:lpstr>CANONI IMPIANTI SPORTIVI PUBBLICI (Art. 216, co. 1) </vt:lpstr>
      <vt:lpstr>CANONI IMPIANTI SPORTIVI PUBBLICI (Art. 216, co. 2) </vt:lpstr>
      <vt:lpstr>CANONI IMPIANTI PRIVATI (Art. 216, co. 3) </vt:lpstr>
      <vt:lpstr>RIMBORSO QUOTE - VOUCHER (Art. 216, co.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office365-2020-05</cp:lastModifiedBy>
  <cp:revision>69</cp:revision>
  <dcterms:created xsi:type="dcterms:W3CDTF">2020-05-14T14:58:17Z</dcterms:created>
  <dcterms:modified xsi:type="dcterms:W3CDTF">2020-06-12T20:16:39Z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0x01010000F54026E3EDEA488CB9DE6B63497FAC</vt:lpwstr>
  </property>
</Properties>
</file>