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4"/>
  </p:sldMasterIdLst>
  <p:notesMasterIdLst>
    <p:notesMasterId r:id="rId22"/>
  </p:notesMasterIdLst>
  <p:sldIdLst>
    <p:sldId id="260" r:id="rId5"/>
    <p:sldId id="261" r:id="rId6"/>
    <p:sldId id="262" r:id="rId7"/>
    <p:sldId id="263" r:id="rId8"/>
    <p:sldId id="264" r:id="rId9"/>
    <p:sldId id="265" r:id="rId10"/>
    <p:sldId id="267" r:id="rId11"/>
    <p:sldId id="268" r:id="rId12"/>
    <p:sldId id="269" r:id="rId13"/>
    <p:sldId id="270" r:id="rId14"/>
    <p:sldId id="271" r:id="rId15"/>
    <p:sldId id="277" r:id="rId16"/>
    <p:sldId id="278" r:id="rId17"/>
    <p:sldId id="272" r:id="rId18"/>
    <p:sldId id="273" r:id="rId19"/>
    <p:sldId id="274" r:id="rId20"/>
    <p:sldId id="276" r:id="rId2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F018"/>
    <a:srgbClr val="00AEEF"/>
    <a:srgbClr val="19CCFF"/>
    <a:srgbClr val="49C9C4"/>
    <a:srgbClr val="4FDBD5"/>
    <a:srgbClr val="5DFFF6"/>
    <a:srgbClr val="F4973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65" autoAdjust="0"/>
    <p:restoredTop sz="96291"/>
  </p:normalViewPr>
  <p:slideViewPr>
    <p:cSldViewPr snapToGrid="0" snapToObjects="1">
      <p:cViewPr varScale="1">
        <p:scale>
          <a:sx n="114" d="100"/>
          <a:sy n="114" d="100"/>
        </p:scale>
        <p:origin x="44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CB7D80-0AB5-554A-84FF-F153EAC17686}" type="datetimeFigureOut">
              <a:rPr lang="it-IT" smtClean="0"/>
              <a:t>13/06/2020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55BA50-50A2-784D-B048-BC74E88B945B}" type="slidenum">
              <a:rPr lang="it-IT" smtClean="0"/>
              <a:t>‹N›</a:t>
            </a:fld>
            <a:endParaRPr lang="it-IT"/>
          </a:p>
        </p:txBody>
      </p:sp>
    </p:spTree>
    <p:extLst>
      <p:ext uri="{BB962C8B-B14F-4D97-AF65-F5344CB8AC3E}">
        <p14:creationId xmlns:p14="http://schemas.microsoft.com/office/powerpoint/2010/main" val="744699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7655BA50-50A2-784D-B048-BC74E88B945B}" type="slidenum">
              <a:rPr lang="it-IT" smtClean="0"/>
              <a:t>1</a:t>
            </a:fld>
            <a:endParaRPr lang="it-IT"/>
          </a:p>
        </p:txBody>
      </p:sp>
    </p:spTree>
    <p:extLst>
      <p:ext uri="{BB962C8B-B14F-4D97-AF65-F5344CB8AC3E}">
        <p14:creationId xmlns:p14="http://schemas.microsoft.com/office/powerpoint/2010/main" val="264469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stile</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BBFD95E7-B69C-E84B-9882-674DB94EF071}" type="datetime1">
              <a:rPr lang="it-IT" smtClean="0"/>
              <a:t>13/06/2020</a:t>
            </a:fld>
            <a:endParaRPr lang="it-IT"/>
          </a:p>
        </p:txBody>
      </p:sp>
      <p:sp>
        <p:nvSpPr>
          <p:cNvPr id="5" name="Segnaposto piè di pagina 4"/>
          <p:cNvSpPr>
            <a:spLocks noGrp="1"/>
          </p:cNvSpPr>
          <p:nvPr>
            <p:ph type="ftr" sz="quarter" idx="11"/>
          </p:nvPr>
        </p:nvSpPr>
        <p:spPr/>
        <p:txBody>
          <a:bodyPr/>
          <a:lstStyle/>
          <a:p>
            <a:r>
              <a:rPr lang="it-IT"/>
              <a:t>INSERIRE SETTORE DI RIFERIMENTO</a:t>
            </a:r>
          </a:p>
        </p:txBody>
      </p:sp>
      <p:sp>
        <p:nvSpPr>
          <p:cNvPr id="6" name="Segnaposto numero diapositiva 5"/>
          <p:cNvSpPr>
            <a:spLocks noGrp="1"/>
          </p:cNvSpPr>
          <p:nvPr>
            <p:ph type="sldNum" sz="quarter" idx="12"/>
          </p:nvPr>
        </p:nvSpPr>
        <p:spPr/>
        <p:txBody>
          <a:bodyPr/>
          <a:lstStyle/>
          <a:p>
            <a:fld id="{B908117D-7796-3342-8145-5F88EBFB5E0E}" type="slidenum">
              <a:rPr lang="it-IT" smtClean="0"/>
              <a:t>‹N›</a:t>
            </a:fld>
            <a:endParaRPr lang="it-IT"/>
          </a:p>
        </p:txBody>
      </p:sp>
    </p:spTree>
    <p:extLst>
      <p:ext uri="{BB962C8B-B14F-4D97-AF65-F5344CB8AC3E}">
        <p14:creationId xmlns:p14="http://schemas.microsoft.com/office/powerpoint/2010/main" val="58978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03580A5-6242-9241-9524-34F21CFF11B0}" type="datetime1">
              <a:rPr lang="it-IT" smtClean="0"/>
              <a:t>13/06/2020</a:t>
            </a:fld>
            <a:endParaRPr lang="it-IT"/>
          </a:p>
        </p:txBody>
      </p:sp>
      <p:sp>
        <p:nvSpPr>
          <p:cNvPr id="5" name="Segnaposto piè di pagina 4"/>
          <p:cNvSpPr>
            <a:spLocks noGrp="1"/>
          </p:cNvSpPr>
          <p:nvPr>
            <p:ph type="ftr" sz="quarter" idx="11"/>
          </p:nvPr>
        </p:nvSpPr>
        <p:spPr/>
        <p:txBody>
          <a:bodyPr/>
          <a:lstStyle/>
          <a:p>
            <a:r>
              <a:rPr lang="it-IT"/>
              <a:t>INSERIRE SETTORE DI RIFERIMENTO</a:t>
            </a:r>
          </a:p>
        </p:txBody>
      </p:sp>
      <p:sp>
        <p:nvSpPr>
          <p:cNvPr id="6" name="Segnaposto numero diapositiva 5"/>
          <p:cNvSpPr>
            <a:spLocks noGrp="1"/>
          </p:cNvSpPr>
          <p:nvPr>
            <p:ph type="sldNum" sz="quarter" idx="12"/>
          </p:nvPr>
        </p:nvSpPr>
        <p:spPr/>
        <p:txBody>
          <a:bodyPr/>
          <a:lstStyle/>
          <a:p>
            <a:fld id="{B908117D-7796-3342-8145-5F88EBFB5E0E}" type="slidenum">
              <a:rPr lang="it-IT" smtClean="0"/>
              <a:t>‹N›</a:t>
            </a:fld>
            <a:endParaRPr lang="it-IT"/>
          </a:p>
        </p:txBody>
      </p:sp>
    </p:spTree>
    <p:extLst>
      <p:ext uri="{BB962C8B-B14F-4D97-AF65-F5344CB8AC3E}">
        <p14:creationId xmlns:p14="http://schemas.microsoft.com/office/powerpoint/2010/main" val="726038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88D5AC9-C6B3-4C43-864C-DA661AAB5342}" type="datetime1">
              <a:rPr lang="it-IT" smtClean="0"/>
              <a:t>13/06/2020</a:t>
            </a:fld>
            <a:endParaRPr lang="it-IT"/>
          </a:p>
        </p:txBody>
      </p:sp>
      <p:sp>
        <p:nvSpPr>
          <p:cNvPr id="5" name="Segnaposto piè di pagina 4"/>
          <p:cNvSpPr>
            <a:spLocks noGrp="1"/>
          </p:cNvSpPr>
          <p:nvPr>
            <p:ph type="ftr" sz="quarter" idx="11"/>
          </p:nvPr>
        </p:nvSpPr>
        <p:spPr/>
        <p:txBody>
          <a:bodyPr/>
          <a:lstStyle/>
          <a:p>
            <a:r>
              <a:rPr lang="it-IT"/>
              <a:t>INSERIRE SETTORE DI RIFERIMENTO</a:t>
            </a:r>
          </a:p>
        </p:txBody>
      </p:sp>
      <p:sp>
        <p:nvSpPr>
          <p:cNvPr id="6" name="Segnaposto numero diapositiva 5"/>
          <p:cNvSpPr>
            <a:spLocks noGrp="1"/>
          </p:cNvSpPr>
          <p:nvPr>
            <p:ph type="sldNum" sz="quarter" idx="12"/>
          </p:nvPr>
        </p:nvSpPr>
        <p:spPr/>
        <p:txBody>
          <a:bodyPr/>
          <a:lstStyle/>
          <a:p>
            <a:fld id="{B908117D-7796-3342-8145-5F88EBFB5E0E}" type="slidenum">
              <a:rPr lang="it-IT" smtClean="0"/>
              <a:t>‹N›</a:t>
            </a:fld>
            <a:endParaRPr lang="it-IT"/>
          </a:p>
        </p:txBody>
      </p:sp>
    </p:spTree>
    <p:extLst>
      <p:ext uri="{BB962C8B-B14F-4D97-AF65-F5344CB8AC3E}">
        <p14:creationId xmlns:p14="http://schemas.microsoft.com/office/powerpoint/2010/main" val="527625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A05D23E-4C58-4849-AB70-179F8F204609}" type="datetime1">
              <a:rPr lang="it-IT" smtClean="0"/>
              <a:t>13/06/2020</a:t>
            </a:fld>
            <a:endParaRPr lang="it-IT"/>
          </a:p>
        </p:txBody>
      </p:sp>
      <p:sp>
        <p:nvSpPr>
          <p:cNvPr id="5" name="Segnaposto piè di pagina 4"/>
          <p:cNvSpPr>
            <a:spLocks noGrp="1"/>
          </p:cNvSpPr>
          <p:nvPr>
            <p:ph type="ftr" sz="quarter" idx="11"/>
          </p:nvPr>
        </p:nvSpPr>
        <p:spPr/>
        <p:txBody>
          <a:bodyPr/>
          <a:lstStyle/>
          <a:p>
            <a:r>
              <a:rPr lang="it-IT"/>
              <a:t>INSERIRE SETTORE DI RIFERIMENTO</a:t>
            </a:r>
          </a:p>
        </p:txBody>
      </p:sp>
      <p:sp>
        <p:nvSpPr>
          <p:cNvPr id="6" name="Segnaposto numero diapositiva 5"/>
          <p:cNvSpPr>
            <a:spLocks noGrp="1"/>
          </p:cNvSpPr>
          <p:nvPr>
            <p:ph type="sldNum" sz="quarter" idx="12"/>
          </p:nvPr>
        </p:nvSpPr>
        <p:spPr/>
        <p:txBody>
          <a:bodyPr/>
          <a:lstStyle/>
          <a:p>
            <a:fld id="{B908117D-7796-3342-8145-5F88EBFB5E0E}" type="slidenum">
              <a:rPr lang="it-IT" smtClean="0"/>
              <a:t>‹N›</a:t>
            </a:fld>
            <a:endParaRPr lang="it-IT"/>
          </a:p>
        </p:txBody>
      </p:sp>
    </p:spTree>
    <p:extLst>
      <p:ext uri="{BB962C8B-B14F-4D97-AF65-F5344CB8AC3E}">
        <p14:creationId xmlns:p14="http://schemas.microsoft.com/office/powerpoint/2010/main" val="586783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stile</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A0D1DE26-4099-9948-80AB-9397B435D12D}" type="datetime1">
              <a:rPr lang="it-IT" smtClean="0"/>
              <a:t>13/06/2020</a:t>
            </a:fld>
            <a:endParaRPr lang="it-IT"/>
          </a:p>
        </p:txBody>
      </p:sp>
      <p:sp>
        <p:nvSpPr>
          <p:cNvPr id="5" name="Segnaposto piè di pagina 4"/>
          <p:cNvSpPr>
            <a:spLocks noGrp="1"/>
          </p:cNvSpPr>
          <p:nvPr>
            <p:ph type="ftr" sz="quarter" idx="11"/>
          </p:nvPr>
        </p:nvSpPr>
        <p:spPr/>
        <p:txBody>
          <a:bodyPr/>
          <a:lstStyle/>
          <a:p>
            <a:r>
              <a:rPr lang="it-IT"/>
              <a:t>INSERIRE SETTORE DI RIFERIMENTO</a:t>
            </a:r>
          </a:p>
        </p:txBody>
      </p:sp>
      <p:sp>
        <p:nvSpPr>
          <p:cNvPr id="6" name="Segnaposto numero diapositiva 5"/>
          <p:cNvSpPr>
            <a:spLocks noGrp="1"/>
          </p:cNvSpPr>
          <p:nvPr>
            <p:ph type="sldNum" sz="quarter" idx="12"/>
          </p:nvPr>
        </p:nvSpPr>
        <p:spPr/>
        <p:txBody>
          <a:bodyPr/>
          <a:lstStyle/>
          <a:p>
            <a:fld id="{B908117D-7796-3342-8145-5F88EBFB5E0E}" type="slidenum">
              <a:rPr lang="it-IT" smtClean="0"/>
              <a:t>‹N›</a:t>
            </a:fld>
            <a:endParaRPr lang="it-IT"/>
          </a:p>
        </p:txBody>
      </p:sp>
    </p:spTree>
    <p:extLst>
      <p:ext uri="{BB962C8B-B14F-4D97-AF65-F5344CB8AC3E}">
        <p14:creationId xmlns:p14="http://schemas.microsoft.com/office/powerpoint/2010/main" val="823192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23AB3513-7E61-BE46-82EF-2D9BEF98A832}" type="datetime1">
              <a:rPr lang="it-IT" smtClean="0"/>
              <a:t>13/06/2020</a:t>
            </a:fld>
            <a:endParaRPr lang="it-IT"/>
          </a:p>
        </p:txBody>
      </p:sp>
      <p:sp>
        <p:nvSpPr>
          <p:cNvPr id="6" name="Segnaposto piè di pagina 5"/>
          <p:cNvSpPr>
            <a:spLocks noGrp="1"/>
          </p:cNvSpPr>
          <p:nvPr>
            <p:ph type="ftr" sz="quarter" idx="11"/>
          </p:nvPr>
        </p:nvSpPr>
        <p:spPr/>
        <p:txBody>
          <a:bodyPr/>
          <a:lstStyle/>
          <a:p>
            <a:r>
              <a:rPr lang="it-IT"/>
              <a:t>INSERIRE SETTORE DI RIFERIMENTO</a:t>
            </a:r>
          </a:p>
        </p:txBody>
      </p:sp>
      <p:sp>
        <p:nvSpPr>
          <p:cNvPr id="7" name="Segnaposto numero diapositiva 6"/>
          <p:cNvSpPr>
            <a:spLocks noGrp="1"/>
          </p:cNvSpPr>
          <p:nvPr>
            <p:ph type="sldNum" sz="quarter" idx="12"/>
          </p:nvPr>
        </p:nvSpPr>
        <p:spPr/>
        <p:txBody>
          <a:bodyPr/>
          <a:lstStyle/>
          <a:p>
            <a:fld id="{B908117D-7796-3342-8145-5F88EBFB5E0E}" type="slidenum">
              <a:rPr lang="it-IT" smtClean="0"/>
              <a:t>‹N›</a:t>
            </a:fld>
            <a:endParaRPr lang="it-IT"/>
          </a:p>
        </p:txBody>
      </p:sp>
    </p:spTree>
    <p:extLst>
      <p:ext uri="{BB962C8B-B14F-4D97-AF65-F5344CB8AC3E}">
        <p14:creationId xmlns:p14="http://schemas.microsoft.com/office/powerpoint/2010/main" val="1307802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stile</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022CFB43-50D1-F347-BDF5-0ADCFC282498}" type="datetime1">
              <a:rPr lang="it-IT" smtClean="0"/>
              <a:t>13/06/2020</a:t>
            </a:fld>
            <a:endParaRPr lang="it-IT"/>
          </a:p>
        </p:txBody>
      </p:sp>
      <p:sp>
        <p:nvSpPr>
          <p:cNvPr id="8" name="Segnaposto piè di pagina 7"/>
          <p:cNvSpPr>
            <a:spLocks noGrp="1"/>
          </p:cNvSpPr>
          <p:nvPr>
            <p:ph type="ftr" sz="quarter" idx="11"/>
          </p:nvPr>
        </p:nvSpPr>
        <p:spPr/>
        <p:txBody>
          <a:bodyPr/>
          <a:lstStyle/>
          <a:p>
            <a:r>
              <a:rPr lang="it-IT"/>
              <a:t>INSERIRE SETTORE DI RIFERIMENTO</a:t>
            </a:r>
          </a:p>
        </p:txBody>
      </p:sp>
      <p:sp>
        <p:nvSpPr>
          <p:cNvPr id="9" name="Segnaposto numero diapositiva 8"/>
          <p:cNvSpPr>
            <a:spLocks noGrp="1"/>
          </p:cNvSpPr>
          <p:nvPr>
            <p:ph type="sldNum" sz="quarter" idx="12"/>
          </p:nvPr>
        </p:nvSpPr>
        <p:spPr/>
        <p:txBody>
          <a:bodyPr/>
          <a:lstStyle/>
          <a:p>
            <a:fld id="{B908117D-7796-3342-8145-5F88EBFB5E0E}" type="slidenum">
              <a:rPr lang="it-IT" smtClean="0"/>
              <a:t>‹N›</a:t>
            </a:fld>
            <a:endParaRPr lang="it-IT"/>
          </a:p>
        </p:txBody>
      </p:sp>
    </p:spTree>
    <p:extLst>
      <p:ext uri="{BB962C8B-B14F-4D97-AF65-F5344CB8AC3E}">
        <p14:creationId xmlns:p14="http://schemas.microsoft.com/office/powerpoint/2010/main" val="746330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B9CE6720-BB02-4C48-8537-70A62539F44A}" type="datetime1">
              <a:rPr lang="it-IT" smtClean="0"/>
              <a:t>13/06/2020</a:t>
            </a:fld>
            <a:endParaRPr lang="it-IT"/>
          </a:p>
        </p:txBody>
      </p:sp>
      <p:sp>
        <p:nvSpPr>
          <p:cNvPr id="4" name="Segnaposto piè di pagina 3"/>
          <p:cNvSpPr>
            <a:spLocks noGrp="1"/>
          </p:cNvSpPr>
          <p:nvPr>
            <p:ph type="ftr" sz="quarter" idx="11"/>
          </p:nvPr>
        </p:nvSpPr>
        <p:spPr/>
        <p:txBody>
          <a:bodyPr/>
          <a:lstStyle/>
          <a:p>
            <a:r>
              <a:rPr lang="it-IT"/>
              <a:t>INSERIRE SETTORE DI RIFERIMENTO</a:t>
            </a:r>
          </a:p>
        </p:txBody>
      </p:sp>
      <p:sp>
        <p:nvSpPr>
          <p:cNvPr id="5" name="Segnaposto numero diapositiva 4"/>
          <p:cNvSpPr>
            <a:spLocks noGrp="1"/>
          </p:cNvSpPr>
          <p:nvPr>
            <p:ph type="sldNum" sz="quarter" idx="12"/>
          </p:nvPr>
        </p:nvSpPr>
        <p:spPr/>
        <p:txBody>
          <a:bodyPr/>
          <a:lstStyle/>
          <a:p>
            <a:fld id="{B908117D-7796-3342-8145-5F88EBFB5E0E}" type="slidenum">
              <a:rPr lang="it-IT" smtClean="0"/>
              <a:t>‹N›</a:t>
            </a:fld>
            <a:endParaRPr lang="it-IT"/>
          </a:p>
        </p:txBody>
      </p:sp>
    </p:spTree>
    <p:extLst>
      <p:ext uri="{BB962C8B-B14F-4D97-AF65-F5344CB8AC3E}">
        <p14:creationId xmlns:p14="http://schemas.microsoft.com/office/powerpoint/2010/main" val="130966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EB5907B-22A0-0C49-B337-7FC695A0C0BF}" type="datetime1">
              <a:rPr lang="it-IT" smtClean="0"/>
              <a:t>13/06/2020</a:t>
            </a:fld>
            <a:endParaRPr lang="it-IT"/>
          </a:p>
        </p:txBody>
      </p:sp>
      <p:sp>
        <p:nvSpPr>
          <p:cNvPr id="3" name="Segnaposto piè di pagina 2"/>
          <p:cNvSpPr>
            <a:spLocks noGrp="1"/>
          </p:cNvSpPr>
          <p:nvPr>
            <p:ph type="ftr" sz="quarter" idx="11"/>
          </p:nvPr>
        </p:nvSpPr>
        <p:spPr/>
        <p:txBody>
          <a:bodyPr/>
          <a:lstStyle/>
          <a:p>
            <a:r>
              <a:rPr lang="it-IT"/>
              <a:t>INSERIRE SETTORE DI RIFERIMENTO</a:t>
            </a:r>
          </a:p>
        </p:txBody>
      </p:sp>
      <p:sp>
        <p:nvSpPr>
          <p:cNvPr id="4" name="Segnaposto numero diapositiva 3"/>
          <p:cNvSpPr>
            <a:spLocks noGrp="1"/>
          </p:cNvSpPr>
          <p:nvPr>
            <p:ph type="sldNum" sz="quarter" idx="12"/>
          </p:nvPr>
        </p:nvSpPr>
        <p:spPr/>
        <p:txBody>
          <a:bodyPr/>
          <a:lstStyle/>
          <a:p>
            <a:fld id="{B908117D-7796-3342-8145-5F88EBFB5E0E}" type="slidenum">
              <a:rPr lang="it-IT" smtClean="0"/>
              <a:t>‹N›</a:t>
            </a:fld>
            <a:endParaRPr lang="it-IT"/>
          </a:p>
        </p:txBody>
      </p:sp>
    </p:spTree>
    <p:extLst>
      <p:ext uri="{BB962C8B-B14F-4D97-AF65-F5344CB8AC3E}">
        <p14:creationId xmlns:p14="http://schemas.microsoft.com/office/powerpoint/2010/main" val="2135248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C8AD9D9C-286B-6944-846B-D307363E1BB9}" type="datetime1">
              <a:rPr lang="it-IT" smtClean="0"/>
              <a:t>13/06/2020</a:t>
            </a:fld>
            <a:endParaRPr lang="it-IT"/>
          </a:p>
        </p:txBody>
      </p:sp>
      <p:sp>
        <p:nvSpPr>
          <p:cNvPr id="6" name="Segnaposto piè di pagina 5"/>
          <p:cNvSpPr>
            <a:spLocks noGrp="1"/>
          </p:cNvSpPr>
          <p:nvPr>
            <p:ph type="ftr" sz="quarter" idx="11"/>
          </p:nvPr>
        </p:nvSpPr>
        <p:spPr/>
        <p:txBody>
          <a:bodyPr/>
          <a:lstStyle/>
          <a:p>
            <a:r>
              <a:rPr lang="it-IT"/>
              <a:t>INSERIRE SETTORE DI RIFERIMENTO</a:t>
            </a:r>
          </a:p>
        </p:txBody>
      </p:sp>
      <p:sp>
        <p:nvSpPr>
          <p:cNvPr id="7" name="Segnaposto numero diapositiva 6"/>
          <p:cNvSpPr>
            <a:spLocks noGrp="1"/>
          </p:cNvSpPr>
          <p:nvPr>
            <p:ph type="sldNum" sz="quarter" idx="12"/>
          </p:nvPr>
        </p:nvSpPr>
        <p:spPr/>
        <p:txBody>
          <a:bodyPr/>
          <a:lstStyle/>
          <a:p>
            <a:fld id="{B908117D-7796-3342-8145-5F88EBFB5E0E}" type="slidenum">
              <a:rPr lang="it-IT" smtClean="0"/>
              <a:t>‹N›</a:t>
            </a:fld>
            <a:endParaRPr lang="it-IT"/>
          </a:p>
        </p:txBody>
      </p:sp>
    </p:spTree>
    <p:extLst>
      <p:ext uri="{BB962C8B-B14F-4D97-AF65-F5344CB8AC3E}">
        <p14:creationId xmlns:p14="http://schemas.microsoft.com/office/powerpoint/2010/main" val="528398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29031" y="2511910"/>
            <a:ext cx="5464193" cy="1600200"/>
          </a:xfrm>
        </p:spPr>
        <p:txBody>
          <a:bodyPr anchor="b"/>
          <a:lstStyle>
            <a:lvl1pPr>
              <a:defRPr sz="3200"/>
            </a:lvl1pPr>
          </a:lstStyle>
          <a:p>
            <a:r>
              <a:rPr lang="it-IT"/>
              <a:t>Fare clic per modificare stile</a:t>
            </a:r>
          </a:p>
        </p:txBody>
      </p:sp>
      <p:sp>
        <p:nvSpPr>
          <p:cNvPr id="3" name="Segnaposto immagine 2"/>
          <p:cNvSpPr>
            <a:spLocks noGrp="1"/>
          </p:cNvSpPr>
          <p:nvPr>
            <p:ph type="pic" idx="1"/>
          </p:nvPr>
        </p:nvSpPr>
        <p:spPr>
          <a:xfrm>
            <a:off x="7508838" y="0"/>
            <a:ext cx="4683162"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p>
        </p:txBody>
      </p:sp>
      <p:sp>
        <p:nvSpPr>
          <p:cNvPr id="4" name="Segnaposto testo 3"/>
          <p:cNvSpPr>
            <a:spLocks noGrp="1"/>
          </p:cNvSpPr>
          <p:nvPr>
            <p:ph type="body" sz="half" idx="2"/>
          </p:nvPr>
        </p:nvSpPr>
        <p:spPr>
          <a:xfrm>
            <a:off x="1409943" y="3046411"/>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Tree>
    <p:extLst>
      <p:ext uri="{BB962C8B-B14F-4D97-AF65-F5344CB8AC3E}">
        <p14:creationId xmlns:p14="http://schemas.microsoft.com/office/powerpoint/2010/main" val="950675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ADF134-0AF9-AB4C-8897-C5C51FBEA8B4}" type="datetime1">
              <a:rPr lang="it-IT" smtClean="0"/>
              <a:t>13/06/2020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INSERIRE SETTORE DI RIFERIMENTO</a:t>
            </a:r>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8117D-7796-3342-8145-5F88EBFB5E0E}" type="slidenum">
              <a:rPr lang="it-IT" smtClean="0"/>
              <a:t>‹N›</a:t>
            </a:fld>
            <a:endParaRPr lang="it-IT"/>
          </a:p>
        </p:txBody>
      </p:sp>
    </p:spTree>
    <p:extLst>
      <p:ext uri="{BB962C8B-B14F-4D97-AF65-F5344CB8AC3E}">
        <p14:creationId xmlns:p14="http://schemas.microsoft.com/office/powerpoint/2010/main" val="1652877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osettiegatti.eu/info/norme/statali/2008_0081.htm#037" TargetMode="External"/><Relationship Id="rId2" Type="http://schemas.openxmlformats.org/officeDocument/2006/relationships/hyperlink" Target="https://www.bosettiegatti.eu/info/norme/statali/2008_0081.htm#04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altalex.com/documents/news/2014/10/28/dei-delitti-contro-la-persona#art590" TargetMode="External"/><Relationship Id="rId2" Type="http://schemas.openxmlformats.org/officeDocument/2006/relationships/hyperlink" Target="https://www.altalex.com/documents/news/2014/12/09/del-reato#art40" TargetMode="External"/><Relationship Id="rId1" Type="http://schemas.openxmlformats.org/officeDocument/2006/relationships/slideLayout" Target="../slideLayouts/slideLayout2.xml"/><Relationship Id="rId4" Type="http://schemas.openxmlformats.org/officeDocument/2006/relationships/hyperlink" Target="https://www.altalex.com/documents/news/2014/10/28/dei-delitti-contro-la-persona#art589"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altalex.com/documents/news/2014/02/19/dei-fatti-illeciti#art2043" TargetMode="External"/><Relationship Id="rId2" Type="http://schemas.openxmlformats.org/officeDocument/2006/relationships/hyperlink" Target="https://www.altalex.com/documents/news/2014/09/03/giudizio-sentenza#art533"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ttangolo 16"/>
          <p:cNvSpPr/>
          <p:nvPr/>
        </p:nvSpPr>
        <p:spPr>
          <a:xfrm>
            <a:off x="0" y="0"/>
            <a:ext cx="12192001" cy="6858000"/>
          </a:xfrm>
          <a:prstGeom prst="rect">
            <a:avLst/>
          </a:prstGeom>
          <a:gradFill flip="none" rotWithShape="1">
            <a:gsLst>
              <a:gs pos="20000">
                <a:srgbClr val="49C9C4"/>
              </a:gs>
              <a:gs pos="100000">
                <a:schemeClr val="bg1"/>
              </a:gs>
              <a:gs pos="20000">
                <a:schemeClr val="bg1"/>
              </a:gs>
            </a:gsLst>
            <a:lin ang="1296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ctrTitle"/>
          </p:nvPr>
        </p:nvSpPr>
        <p:spPr>
          <a:xfrm>
            <a:off x="1233714" y="1813548"/>
            <a:ext cx="7669654" cy="1746476"/>
          </a:xfrm>
        </p:spPr>
        <p:txBody>
          <a:bodyPr>
            <a:normAutofit fontScale="90000"/>
          </a:bodyPr>
          <a:lstStyle/>
          <a:p>
            <a:br>
              <a:rPr lang="it-IT" sz="2700" dirty="0">
                <a:solidFill>
                  <a:srgbClr val="00AEEF"/>
                </a:solidFill>
                <a:latin typeface="Karla" charset="0"/>
                <a:ea typeface="Karla" charset="0"/>
                <a:cs typeface="Karla" charset="0"/>
              </a:rPr>
            </a:br>
            <a:br>
              <a:rPr lang="it-IT" sz="2700" dirty="0">
                <a:solidFill>
                  <a:srgbClr val="00AEEF"/>
                </a:solidFill>
                <a:latin typeface="Karla" charset="0"/>
                <a:ea typeface="Karla" charset="0"/>
                <a:cs typeface="Karla" charset="0"/>
              </a:rPr>
            </a:br>
            <a:br>
              <a:rPr lang="it-IT" sz="2700" dirty="0">
                <a:solidFill>
                  <a:srgbClr val="00AEEF"/>
                </a:solidFill>
                <a:latin typeface="Karla" charset="0"/>
                <a:ea typeface="Karla" charset="0"/>
                <a:cs typeface="Karla" charset="0"/>
              </a:rPr>
            </a:br>
            <a:br>
              <a:rPr lang="it-IT" sz="2700" dirty="0">
                <a:solidFill>
                  <a:srgbClr val="00AEEF"/>
                </a:solidFill>
                <a:latin typeface="Karla" charset="0"/>
                <a:ea typeface="Karla" charset="0"/>
                <a:cs typeface="Karla" charset="0"/>
              </a:rPr>
            </a:br>
            <a:br>
              <a:rPr lang="it-IT" sz="2700" dirty="0">
                <a:solidFill>
                  <a:srgbClr val="00AEEF"/>
                </a:solidFill>
                <a:latin typeface="Karla" charset="0"/>
                <a:ea typeface="Karla" charset="0"/>
                <a:cs typeface="Karla" charset="0"/>
              </a:rPr>
            </a:br>
            <a:r>
              <a:rPr lang="it-IT" sz="2800" dirty="0">
                <a:solidFill>
                  <a:srgbClr val="00AEEF"/>
                </a:solidFill>
              </a:rPr>
              <a:t>Federazione Italiana Tennistavolo</a:t>
            </a:r>
            <a:br>
              <a:rPr lang="it-IT" sz="2800" dirty="0">
                <a:solidFill>
                  <a:srgbClr val="00AEEF"/>
                </a:solidFill>
              </a:rPr>
            </a:br>
            <a:br>
              <a:rPr lang="it-IT" sz="2800" dirty="0">
                <a:solidFill>
                  <a:srgbClr val="00AEEF"/>
                </a:solidFill>
              </a:rPr>
            </a:br>
            <a:br>
              <a:rPr lang="it-IT" sz="2800" dirty="0">
                <a:solidFill>
                  <a:srgbClr val="00AEEF"/>
                </a:solidFill>
              </a:rPr>
            </a:br>
            <a:br>
              <a:rPr lang="it-IT" sz="3600" b="1" dirty="0">
                <a:solidFill>
                  <a:srgbClr val="00AEEF"/>
                </a:solidFill>
              </a:rPr>
            </a:br>
            <a:br>
              <a:rPr lang="it-IT" sz="2700" dirty="0">
                <a:solidFill>
                  <a:srgbClr val="00AEEF"/>
                </a:solidFill>
                <a:latin typeface="Karla" charset="0"/>
                <a:ea typeface="Karla" charset="0"/>
                <a:cs typeface="Karla" charset="0"/>
              </a:rPr>
            </a:br>
            <a:r>
              <a:rPr lang="it-IT" sz="3100" b="1" dirty="0">
                <a:solidFill>
                  <a:srgbClr val="00AEEF"/>
                </a:solidFill>
              </a:rPr>
              <a:t>NORMATIVA DELL’EMERGENZA, PROTOCOLLI E RESPONSABILITA’</a:t>
            </a:r>
            <a:endParaRPr lang="it-IT" sz="3100" i="1" dirty="0">
              <a:solidFill>
                <a:srgbClr val="00AEEF"/>
              </a:solidFill>
              <a:latin typeface="Karla" charset="0"/>
              <a:ea typeface="Karla" charset="0"/>
              <a:cs typeface="Karla" charset="0"/>
            </a:endParaRPr>
          </a:p>
        </p:txBody>
      </p:sp>
      <p:sp>
        <p:nvSpPr>
          <p:cNvPr id="3" name="Sottotitolo 2"/>
          <p:cNvSpPr>
            <a:spLocks noGrp="1"/>
          </p:cNvSpPr>
          <p:nvPr>
            <p:ph type="subTitle" idx="1"/>
          </p:nvPr>
        </p:nvSpPr>
        <p:spPr>
          <a:xfrm>
            <a:off x="1233714" y="3595735"/>
            <a:ext cx="7669654" cy="1655762"/>
          </a:xfrm>
        </p:spPr>
        <p:txBody>
          <a:bodyPr>
            <a:normAutofit/>
          </a:bodyPr>
          <a:lstStyle/>
          <a:p>
            <a:endParaRPr lang="it-IT" dirty="0">
              <a:solidFill>
                <a:srgbClr val="00AEEF"/>
              </a:solidFill>
            </a:endParaRPr>
          </a:p>
          <a:p>
            <a:endParaRPr lang="it-IT" dirty="0">
              <a:solidFill>
                <a:srgbClr val="00AEEF"/>
              </a:solidFill>
            </a:endParaRPr>
          </a:p>
          <a:p>
            <a:r>
              <a:rPr lang="it-IT" dirty="0">
                <a:solidFill>
                  <a:srgbClr val="00AEEF"/>
                </a:solidFill>
              </a:rPr>
              <a:t>Avv. Giancarlo Guarino</a:t>
            </a:r>
          </a:p>
        </p:txBody>
      </p:sp>
      <p:sp>
        <p:nvSpPr>
          <p:cNvPr id="15" name="Rettangolo 14"/>
          <p:cNvSpPr/>
          <p:nvPr/>
        </p:nvSpPr>
        <p:spPr>
          <a:xfrm rot="2133207">
            <a:off x="11872928" y="1465064"/>
            <a:ext cx="3991428" cy="6023429"/>
          </a:xfrm>
          <a:prstGeom prst="rect">
            <a:avLst/>
          </a:prstGeom>
          <a:solidFill>
            <a:srgbClr val="F49734"/>
          </a:solidFill>
          <a:ln w="247650">
            <a:solidFill>
              <a:schemeClr val="bg1"/>
            </a:solidFill>
          </a:ln>
          <a:effectLst>
            <a:innerShdw blurRad="63500" dist="101600" dir="13500000">
              <a:prstClr val="black">
                <a:alpha val="50000"/>
              </a:prstClr>
            </a:innerShdw>
            <a:reflection blurRad="6350" stA="15000"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ttangolo 15"/>
          <p:cNvSpPr/>
          <p:nvPr/>
        </p:nvSpPr>
        <p:spPr>
          <a:xfrm rot="2160000">
            <a:off x="10005511" y="5985902"/>
            <a:ext cx="236364" cy="6064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22" name="Connettore 1 21"/>
          <p:cNvCxnSpPr/>
          <p:nvPr/>
        </p:nvCxnSpPr>
        <p:spPr>
          <a:xfrm flipH="1" flipV="1">
            <a:off x="7987930" y="-71422"/>
            <a:ext cx="3493160" cy="2530138"/>
          </a:xfrm>
          <a:prstGeom prst="line">
            <a:avLst/>
          </a:prstGeom>
          <a:ln w="215900" cap="sq" cmpd="sng">
            <a:solidFill>
              <a:srgbClr val="FF0000"/>
            </a:solidFill>
            <a:miter lim="800000"/>
          </a:ln>
          <a:effectLst>
            <a:outerShdw blurRad="50800" dist="762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Connettore 1 20"/>
          <p:cNvCxnSpPr/>
          <p:nvPr/>
        </p:nvCxnSpPr>
        <p:spPr>
          <a:xfrm flipH="1">
            <a:off x="8416096" y="1400383"/>
            <a:ext cx="4084765" cy="5599828"/>
          </a:xfrm>
          <a:prstGeom prst="line">
            <a:avLst/>
          </a:prstGeom>
          <a:ln w="215900" cap="sq" cmpd="sng">
            <a:solidFill>
              <a:srgbClr val="FF0000"/>
            </a:solidFill>
            <a:miter lim="800000"/>
          </a:ln>
          <a:effectLst>
            <a:outerShdw blurRad="50800" dist="762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26" name="Immagine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06262" y="389614"/>
            <a:ext cx="1404000" cy="997377"/>
          </a:xfrm>
          <a:prstGeom prst="rect">
            <a:avLst/>
          </a:prstGeom>
        </p:spPr>
      </p:pic>
    </p:spTree>
    <p:extLst>
      <p:ext uri="{BB962C8B-B14F-4D97-AF65-F5344CB8AC3E}">
        <p14:creationId xmlns:p14="http://schemas.microsoft.com/office/powerpoint/2010/main" val="954353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34C8A8-CE62-4FC1-91C8-566328ED746D}"/>
              </a:ext>
            </a:extLst>
          </p:cNvPr>
          <p:cNvSpPr>
            <a:spLocks noGrp="1"/>
          </p:cNvSpPr>
          <p:nvPr>
            <p:ph type="title"/>
          </p:nvPr>
        </p:nvSpPr>
        <p:spPr>
          <a:xfrm>
            <a:off x="838200" y="365126"/>
            <a:ext cx="10515600" cy="993892"/>
          </a:xfrm>
        </p:spPr>
        <p:txBody>
          <a:bodyPr>
            <a:normAutofit/>
          </a:bodyPr>
          <a:lstStyle/>
          <a:p>
            <a:r>
              <a:rPr lang="it-IT" sz="2500" b="1" dirty="0"/>
              <a:t>Art.21 - decreto legislativo 9 aprile 2008, n. 81</a:t>
            </a:r>
          </a:p>
        </p:txBody>
      </p:sp>
      <p:sp>
        <p:nvSpPr>
          <p:cNvPr id="5" name="Rectangle 1">
            <a:extLst>
              <a:ext uri="{FF2B5EF4-FFF2-40B4-BE49-F238E27FC236}">
                <a16:creationId xmlns:a16="http://schemas.microsoft.com/office/drawing/2014/main" id="{B49E124A-A40D-4214-A81C-389BA77C71EB}"/>
              </a:ext>
            </a:extLst>
          </p:cNvPr>
          <p:cNvSpPr>
            <a:spLocks noGrp="1" noChangeArrowheads="1"/>
          </p:cNvSpPr>
          <p:nvPr>
            <p:ph idx="1"/>
          </p:nvPr>
        </p:nvSpPr>
        <p:spPr bwMode="auto">
          <a:xfrm>
            <a:off x="838200" y="1284027"/>
            <a:ext cx="10515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600" b="1" i="0" u="none" strike="noStrike" cap="none" normalizeH="0" baseline="0" dirty="0">
                <a:ln>
                  <a:noFill/>
                </a:ln>
                <a:solidFill>
                  <a:schemeClr val="tx1"/>
                </a:solidFill>
                <a:effectLst/>
                <a:latin typeface="+mj-lt"/>
              </a:rPr>
              <a:t>Art. 2</a:t>
            </a:r>
            <a:r>
              <a:rPr kumimoji="0" lang="it-IT" altLang="it-IT" sz="1600" b="1" i="0" u="none" strike="noStrike" cap="none" normalizeH="0" baseline="0" dirty="0" bmk="">
                <a:ln>
                  <a:noFill/>
                </a:ln>
                <a:solidFill>
                  <a:schemeClr val="tx1"/>
                </a:solidFill>
                <a:effectLst/>
                <a:latin typeface="+mj-lt"/>
              </a:rPr>
              <a:t>1</a:t>
            </a:r>
            <a:r>
              <a:rPr kumimoji="0" lang="it-IT" altLang="it-IT" sz="1600" b="1" i="0" u="none" strike="noStrike" cap="none" normalizeH="0" baseline="0" dirty="0">
                <a:ln>
                  <a:noFill/>
                </a:ln>
                <a:solidFill>
                  <a:schemeClr val="tx1"/>
                </a:solidFill>
                <a:effectLst/>
                <a:latin typeface="+mj-lt"/>
              </a:rPr>
              <a:t>. Disposizioni relative ai componenti dell'impresa familiare di cui all'articolo 230-bis del codice civile e ai lavoratori autonomi</a:t>
            </a:r>
            <a:endParaRPr kumimoji="0" lang="it-IT" altLang="it-IT" sz="1600" b="0" i="0" u="none" strike="noStrike" cap="none" normalizeH="0" baseline="0" dirty="0">
              <a:ln>
                <a:noFill/>
              </a:ln>
              <a:solidFill>
                <a:schemeClr val="tx1"/>
              </a:solidFill>
              <a:effectLst/>
              <a:latin typeface="+mj-lt"/>
            </a:endParaRPr>
          </a:p>
          <a:p>
            <a:pPr marL="342900" marR="0" lvl="0" indent="-342900" algn="just" defTabSz="914400" rtl="0" eaLnBrk="0" fontAlgn="base" latinLnBrk="0" hangingPunct="0">
              <a:lnSpc>
                <a:spcPct val="100000"/>
              </a:lnSpc>
              <a:spcBef>
                <a:spcPct val="0"/>
              </a:spcBef>
              <a:spcAft>
                <a:spcPct val="0"/>
              </a:spcAft>
              <a:buClrTx/>
              <a:buSzTx/>
              <a:buFontTx/>
              <a:buAutoNum type="arabicPeriod"/>
              <a:tabLst/>
            </a:pPr>
            <a:r>
              <a:rPr kumimoji="0" lang="it-IT" altLang="it-IT" sz="1600" b="0" i="0" u="none" strike="noStrike" cap="none" normalizeH="0" baseline="0" dirty="0">
                <a:ln>
                  <a:noFill/>
                </a:ln>
                <a:solidFill>
                  <a:schemeClr val="tx1"/>
                </a:solidFill>
                <a:effectLst/>
                <a:latin typeface="+mj-lt"/>
              </a:rPr>
              <a:t>I componenti dell'impresa familiare di cui all'articolo 230-bis del codice civile, i lavoratori autonomi che compiono opere o servizi ai sensi dell'articolo 2222 del codice civile, i coltivatori diretti del fondo, i soci delle società semplici operanti nel settore agricolo, gli artigiani e i piccoli commercianti devono:</a:t>
            </a:r>
          </a:p>
          <a:p>
            <a:pPr marL="0" marR="0" lvl="0" indent="0" algn="just" defTabSz="914400" rtl="0" eaLnBrk="0" fontAlgn="base" latinLnBrk="0" hangingPunct="0">
              <a:lnSpc>
                <a:spcPct val="100000"/>
              </a:lnSpc>
              <a:spcBef>
                <a:spcPct val="0"/>
              </a:spcBef>
              <a:spcAft>
                <a:spcPct val="0"/>
              </a:spcAft>
              <a:buClrTx/>
              <a:buSzTx/>
              <a:buNone/>
              <a:tabLst/>
            </a:pPr>
            <a:endParaRPr kumimoji="0" lang="it-IT" altLang="it-IT" sz="1600" b="0" i="0" u="none" strike="noStrike" cap="none" normalizeH="0" baseline="0" dirty="0">
              <a:ln>
                <a:noFill/>
              </a:ln>
              <a:solidFill>
                <a:schemeClr val="tx1"/>
              </a:solidFill>
              <a:effectLst/>
              <a:latin typeface="+mj-lt"/>
            </a:endParaRPr>
          </a:p>
          <a:p>
            <a:pPr marL="342900" marR="0" lvl="0" indent="-342900" defTabSz="914400" rtl="0" eaLnBrk="0" fontAlgn="base" latinLnBrk="0" hangingPunct="0">
              <a:lnSpc>
                <a:spcPct val="100000"/>
              </a:lnSpc>
              <a:spcBef>
                <a:spcPct val="0"/>
              </a:spcBef>
              <a:spcAft>
                <a:spcPct val="0"/>
              </a:spcAft>
              <a:buClrTx/>
              <a:buSzTx/>
              <a:buFontTx/>
              <a:buAutoNum type="alphaLcParenR"/>
              <a:tabLst/>
            </a:pPr>
            <a:r>
              <a:rPr kumimoji="0" lang="it-IT" altLang="it-IT" sz="1600" b="1" i="0" u="none" strike="noStrike" cap="none" normalizeH="0" baseline="0" dirty="0">
                <a:ln>
                  <a:noFill/>
                </a:ln>
                <a:solidFill>
                  <a:schemeClr val="tx1"/>
                </a:solidFill>
                <a:effectLst/>
                <a:latin typeface="+mj-lt"/>
              </a:rPr>
              <a:t>utilizzare attrezzature di lavoro in conformità alle disposizioni di cui al titolo III;</a:t>
            </a:r>
            <a:br>
              <a:rPr kumimoji="0" lang="it-IT" altLang="it-IT" sz="1600" b="1" i="0" u="none" strike="noStrike" cap="none" normalizeH="0" baseline="0" dirty="0">
                <a:ln>
                  <a:noFill/>
                </a:ln>
                <a:solidFill>
                  <a:schemeClr val="tx1"/>
                </a:solidFill>
                <a:effectLst/>
                <a:latin typeface="+mj-lt"/>
              </a:rPr>
            </a:br>
            <a:endParaRPr lang="it-IT" altLang="it-IT" sz="1600" b="1" dirty="0">
              <a:latin typeface="+mj-lt"/>
            </a:endParaRPr>
          </a:p>
          <a:p>
            <a:pPr marL="342900" marR="0" lvl="0" indent="-342900" defTabSz="914400" rtl="0" eaLnBrk="0" fontAlgn="base" latinLnBrk="0" hangingPunct="0">
              <a:lnSpc>
                <a:spcPct val="100000"/>
              </a:lnSpc>
              <a:spcBef>
                <a:spcPct val="0"/>
              </a:spcBef>
              <a:spcAft>
                <a:spcPct val="0"/>
              </a:spcAft>
              <a:buClrTx/>
              <a:buSzTx/>
              <a:buFontTx/>
              <a:buAutoNum type="alphaLcParenR"/>
              <a:tabLst/>
            </a:pPr>
            <a:r>
              <a:rPr kumimoji="0" lang="it-IT" altLang="it-IT" sz="1600" b="1" i="0" u="none" strike="noStrike" cap="none" normalizeH="0" baseline="0" dirty="0">
                <a:ln>
                  <a:noFill/>
                </a:ln>
                <a:solidFill>
                  <a:schemeClr val="tx1"/>
                </a:solidFill>
                <a:effectLst/>
                <a:latin typeface="+mj-lt"/>
              </a:rPr>
              <a:t>munirsi di dispositivi di protezione individuale ed utilizzarli conformemente alle disposizioni di cui al titolo III;</a:t>
            </a:r>
            <a:br>
              <a:rPr kumimoji="0" lang="it-IT" altLang="it-IT" sz="1600" b="1" i="0" u="none" strike="noStrike" cap="none" normalizeH="0" baseline="0" dirty="0">
                <a:ln>
                  <a:noFill/>
                </a:ln>
                <a:solidFill>
                  <a:schemeClr val="tx1"/>
                </a:solidFill>
                <a:effectLst/>
                <a:latin typeface="+mj-lt"/>
              </a:rPr>
            </a:br>
            <a:endParaRPr kumimoji="0" lang="it-IT" altLang="it-IT" sz="1600" b="1" i="0" u="none" strike="noStrike" cap="none" normalizeH="0" baseline="0" dirty="0">
              <a:ln>
                <a:noFill/>
              </a:ln>
              <a:solidFill>
                <a:schemeClr val="tx1"/>
              </a:solidFill>
              <a:effectLst/>
              <a:latin typeface="+mj-lt"/>
            </a:endParaRPr>
          </a:p>
          <a:p>
            <a:pPr marL="342900" marR="0" lvl="0" indent="-342900" algn="just" defTabSz="914400" rtl="0" eaLnBrk="0" fontAlgn="base" latinLnBrk="0" hangingPunct="0">
              <a:lnSpc>
                <a:spcPct val="100000"/>
              </a:lnSpc>
              <a:spcBef>
                <a:spcPct val="0"/>
              </a:spcBef>
              <a:spcAft>
                <a:spcPct val="0"/>
              </a:spcAft>
              <a:buClrTx/>
              <a:buSzTx/>
              <a:buFontTx/>
              <a:buAutoNum type="alphaLcParenR"/>
              <a:tabLst/>
            </a:pPr>
            <a:r>
              <a:rPr kumimoji="0" lang="it-IT" altLang="it-IT" sz="1600" b="1" i="0" u="none" strike="noStrike" cap="none" normalizeH="0" baseline="0" dirty="0">
                <a:ln>
                  <a:noFill/>
                </a:ln>
                <a:solidFill>
                  <a:schemeClr val="tx1"/>
                </a:solidFill>
                <a:effectLst/>
                <a:latin typeface="+mj-lt"/>
              </a:rPr>
              <a:t>munirsi di apposita tessera di riconoscimento corredata di fotografia, contenente le proprie generalità, qualora effettuino la loro prestazione in un luogo di lavoro nel quale si svolgano attività in regime di appalto o subappalto.</a:t>
            </a:r>
          </a:p>
          <a:p>
            <a:pPr marL="0" marR="0" lvl="0" indent="0" algn="just" defTabSz="914400" rtl="0" eaLnBrk="0" fontAlgn="base" latinLnBrk="0" hangingPunct="0">
              <a:lnSpc>
                <a:spcPct val="100000"/>
              </a:lnSpc>
              <a:spcBef>
                <a:spcPct val="0"/>
              </a:spcBef>
              <a:spcAft>
                <a:spcPct val="0"/>
              </a:spcAft>
              <a:buClrTx/>
              <a:buSzTx/>
              <a:buNone/>
              <a:tabLst/>
            </a:pPr>
            <a:endParaRPr kumimoji="0" lang="it-IT" altLang="it-IT" sz="1600" b="1" i="0" u="none" strike="noStrike" cap="none" normalizeH="0" baseline="0" dirty="0">
              <a:ln>
                <a:noFill/>
              </a:ln>
              <a:solidFill>
                <a:schemeClr val="tx1"/>
              </a:solidFill>
              <a:effectLst/>
              <a:latin typeface="+mj-l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1600" b="0" i="0" u="none" strike="noStrike" cap="none" normalizeH="0" baseline="0" dirty="0">
                <a:ln>
                  <a:noFill/>
                </a:ln>
                <a:solidFill>
                  <a:schemeClr val="tx1"/>
                </a:solidFill>
                <a:effectLst/>
                <a:latin typeface="+mj-lt"/>
              </a:rPr>
              <a:t>2. I soggetti di cui al comma 1, relativamente ai rischi propri delle attività svolte e con oneri a proprio carico hanno facoltà di:</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mj-lt"/>
            </a:endParaRPr>
          </a:p>
          <a:p>
            <a:pPr marL="342900" marR="0" lvl="0" indent="-342900" defTabSz="914400" rtl="0" eaLnBrk="0" fontAlgn="base" latinLnBrk="0" hangingPunct="0">
              <a:lnSpc>
                <a:spcPct val="100000"/>
              </a:lnSpc>
              <a:spcBef>
                <a:spcPct val="0"/>
              </a:spcBef>
              <a:spcAft>
                <a:spcPct val="0"/>
              </a:spcAft>
              <a:buClrTx/>
              <a:buSzTx/>
              <a:buFontTx/>
              <a:buAutoNum type="alphaLcParenR"/>
              <a:tabLst/>
            </a:pPr>
            <a:r>
              <a:rPr kumimoji="0" lang="it-IT" altLang="it-IT" sz="1600" b="1" i="0" u="none" strike="noStrike" cap="none" normalizeH="0" baseline="0" dirty="0">
                <a:ln>
                  <a:noFill/>
                </a:ln>
                <a:solidFill>
                  <a:schemeClr val="tx1"/>
                </a:solidFill>
                <a:effectLst/>
                <a:latin typeface="+mj-lt"/>
              </a:rPr>
              <a:t>beneficiare della sorveglianza sanitaria secondo le previsioni di cui all'</a:t>
            </a:r>
            <a:r>
              <a:rPr kumimoji="0" lang="it-IT" altLang="it-IT" sz="1600" b="1" i="0" strike="noStrike" cap="none" normalizeH="0" baseline="0" dirty="0">
                <a:ln>
                  <a:noFill/>
                </a:ln>
                <a:effectLst/>
                <a:latin typeface="+mj-lt"/>
                <a:hlinkClick r:id="rId2">
                  <a:extLst>
                    <a:ext uri="{A12FA001-AC4F-418D-AE19-62706E023703}">
                      <ahyp:hlinkClr xmlns:ahyp="http://schemas.microsoft.com/office/drawing/2018/hyperlinkcolor" val="tx"/>
                    </a:ext>
                  </a:extLst>
                </a:hlinkClick>
              </a:rPr>
              <a:t>articolo 41</a:t>
            </a:r>
            <a:r>
              <a:rPr kumimoji="0" lang="it-IT" altLang="it-IT" sz="1600" b="1" i="0" strike="noStrike" cap="none" normalizeH="0" baseline="0" dirty="0">
                <a:ln>
                  <a:noFill/>
                </a:ln>
                <a:effectLst/>
                <a:latin typeface="+mj-lt"/>
              </a:rPr>
              <a:t>, </a:t>
            </a:r>
            <a:r>
              <a:rPr kumimoji="0" lang="it-IT" altLang="it-IT" sz="1600" b="1" i="0" u="none" strike="noStrike" cap="none" normalizeH="0" baseline="0" dirty="0">
                <a:ln>
                  <a:noFill/>
                </a:ln>
                <a:solidFill>
                  <a:schemeClr val="tx1"/>
                </a:solidFill>
                <a:effectLst/>
                <a:latin typeface="+mj-lt"/>
              </a:rPr>
              <a:t>fermi restando gli obblighi previsti da norme speciali;</a:t>
            </a:r>
          </a:p>
          <a:p>
            <a:pPr marL="0" marR="0" lvl="0" indent="0" defTabSz="914400" rtl="0" eaLnBrk="0" fontAlgn="base" latinLnBrk="0" hangingPunct="0">
              <a:lnSpc>
                <a:spcPct val="100000"/>
              </a:lnSpc>
              <a:spcBef>
                <a:spcPct val="0"/>
              </a:spcBef>
              <a:spcAft>
                <a:spcPct val="0"/>
              </a:spcAft>
              <a:buClrTx/>
              <a:buSzTx/>
              <a:buNone/>
              <a:tabLst/>
            </a:pPr>
            <a:br>
              <a:rPr kumimoji="0" lang="it-IT" altLang="it-IT" sz="1600" b="1" i="0" u="none" strike="noStrike" cap="none" normalizeH="0" baseline="0" dirty="0">
                <a:ln>
                  <a:noFill/>
                </a:ln>
                <a:solidFill>
                  <a:schemeClr val="tx1"/>
                </a:solidFill>
                <a:effectLst/>
                <a:latin typeface="+mj-lt"/>
              </a:rPr>
            </a:br>
            <a:r>
              <a:rPr kumimoji="0" lang="it-IT" altLang="it-IT" sz="1600" b="1" i="0" u="none" strike="noStrike" cap="none" normalizeH="0" baseline="0" dirty="0">
                <a:ln>
                  <a:noFill/>
                </a:ln>
                <a:solidFill>
                  <a:schemeClr val="tx1"/>
                </a:solidFill>
                <a:effectLst/>
                <a:latin typeface="+mj-lt"/>
              </a:rPr>
              <a:t>b)   partecipare a corsi di formazione specifici in materia di salute e sicurezza sul lavoro, incentrati sui rischi propri delle attività svolte, secondo le previsioni di cui </a:t>
            </a:r>
            <a:r>
              <a:rPr kumimoji="0" lang="it-IT" altLang="it-IT" sz="1600" b="1" i="0" u="none" strike="noStrike" cap="none" normalizeH="0" baseline="0" dirty="0">
                <a:ln>
                  <a:noFill/>
                </a:ln>
                <a:effectLst/>
                <a:latin typeface="+mj-lt"/>
              </a:rPr>
              <a:t>all'</a:t>
            </a:r>
            <a:r>
              <a:rPr kumimoji="0" lang="it-IT" altLang="it-IT" sz="1600" b="1" i="0" u="none" strike="noStrike" cap="none" normalizeH="0" baseline="0" dirty="0">
                <a:ln>
                  <a:noFill/>
                </a:ln>
                <a:effectLst/>
                <a:latin typeface="+mj-lt"/>
                <a:hlinkClick r:id="rId3">
                  <a:extLst>
                    <a:ext uri="{A12FA001-AC4F-418D-AE19-62706E023703}">
                      <ahyp:hlinkClr xmlns:ahyp="http://schemas.microsoft.com/office/drawing/2018/hyperlinkcolor" val="tx"/>
                    </a:ext>
                  </a:extLst>
                </a:hlinkClick>
              </a:rPr>
              <a:t>articolo 37</a:t>
            </a:r>
            <a:r>
              <a:rPr kumimoji="0" lang="it-IT" altLang="it-IT" sz="1600" b="1" i="0" u="none" strike="noStrike" cap="none" normalizeH="0" baseline="0" dirty="0">
                <a:ln>
                  <a:noFill/>
                </a:ln>
                <a:effectLst/>
                <a:latin typeface="+mj-lt"/>
              </a:rPr>
              <a:t>, </a:t>
            </a:r>
            <a:r>
              <a:rPr kumimoji="0" lang="it-IT" altLang="it-IT" sz="1600" b="1" i="0" u="none" strike="noStrike" cap="none" normalizeH="0" baseline="0" dirty="0">
                <a:ln>
                  <a:noFill/>
                </a:ln>
                <a:solidFill>
                  <a:schemeClr val="tx1"/>
                </a:solidFill>
                <a:effectLst/>
                <a:latin typeface="+mj-lt"/>
              </a:rPr>
              <a:t>fermi restando gli obblighi previsti da norme speciali.</a:t>
            </a:r>
          </a:p>
        </p:txBody>
      </p:sp>
    </p:spTree>
    <p:extLst>
      <p:ext uri="{BB962C8B-B14F-4D97-AF65-F5344CB8AC3E}">
        <p14:creationId xmlns:p14="http://schemas.microsoft.com/office/powerpoint/2010/main" val="1899998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B91AF51-4092-4B70-8178-AE750C99E549}"/>
              </a:ext>
            </a:extLst>
          </p:cNvPr>
          <p:cNvSpPr>
            <a:spLocks noGrp="1"/>
          </p:cNvSpPr>
          <p:nvPr>
            <p:ph type="title"/>
          </p:nvPr>
        </p:nvSpPr>
        <p:spPr/>
        <p:txBody>
          <a:bodyPr>
            <a:normAutofit/>
          </a:bodyPr>
          <a:lstStyle/>
          <a:p>
            <a:r>
              <a:rPr lang="it-IT" sz="2500" dirty="0"/>
              <a:t>Gli obblighi di sicurezza per le Associazioni sportive ex </a:t>
            </a:r>
            <a:r>
              <a:rPr lang="it-IT" sz="2500" dirty="0" err="1"/>
              <a:t>D.Lgs.</a:t>
            </a:r>
            <a:r>
              <a:rPr lang="it-IT" sz="2500" dirty="0"/>
              <a:t> 81/08</a:t>
            </a:r>
          </a:p>
        </p:txBody>
      </p:sp>
      <p:sp>
        <p:nvSpPr>
          <p:cNvPr id="3" name="Segnaposto contenuto 2">
            <a:extLst>
              <a:ext uri="{FF2B5EF4-FFF2-40B4-BE49-F238E27FC236}">
                <a16:creationId xmlns:a16="http://schemas.microsoft.com/office/drawing/2014/main" id="{BF73B31C-DD8F-4E51-BD71-72AAB3309B73}"/>
              </a:ext>
            </a:extLst>
          </p:cNvPr>
          <p:cNvSpPr>
            <a:spLocks noGrp="1"/>
          </p:cNvSpPr>
          <p:nvPr>
            <p:ph idx="1"/>
          </p:nvPr>
        </p:nvSpPr>
        <p:spPr/>
        <p:txBody>
          <a:bodyPr>
            <a:normAutofit/>
          </a:bodyPr>
          <a:lstStyle/>
          <a:p>
            <a:pPr marL="0" indent="0" algn="just">
              <a:buNone/>
            </a:pPr>
            <a:r>
              <a:rPr lang="it-IT" sz="2000" b="1" u="sng" dirty="0"/>
              <a:t>ATTENZIONE - </a:t>
            </a:r>
            <a:r>
              <a:rPr lang="it-IT" sz="2000" b="1" dirty="0"/>
              <a:t>Si ricorda però che il responsabile dell’associazione Sportiva, indipendentemente dalla presenza o meno di lavoratori:</a:t>
            </a:r>
          </a:p>
          <a:p>
            <a:pPr marL="0" indent="0" algn="just">
              <a:buNone/>
            </a:pPr>
            <a:endParaRPr lang="it-IT" sz="2000" dirty="0"/>
          </a:p>
          <a:p>
            <a:pPr algn="just"/>
            <a:r>
              <a:rPr lang="it-IT" sz="2000" b="1" dirty="0"/>
              <a:t>è soggetto alla disciplina degli artt. 2043 e 2050 del codice Civile, ed è quindi personalmente responsabile della tutela di tutte le persone presenti nell’impianto sportivo compresi gli atleti dilettanti.</a:t>
            </a:r>
          </a:p>
          <a:p>
            <a:pPr algn="just"/>
            <a:endParaRPr lang="it-IT" sz="2000" dirty="0"/>
          </a:p>
          <a:p>
            <a:pPr algn="just"/>
            <a:r>
              <a:rPr lang="it-IT" sz="2000" b="1" dirty="0"/>
              <a:t>avendo la disponibilità dell’impianto sportivo secondo i principi generali di cui agli articoli 2043 e 2051 del codice Civile, ha l’obbligo di predisporre adeguate misure di tutela anche dei lavoratori autonomi e dei collaboratori coordinati e continuativi.</a:t>
            </a:r>
            <a:endParaRPr lang="it-IT" sz="2000" dirty="0"/>
          </a:p>
          <a:p>
            <a:endParaRPr lang="it-IT" dirty="0"/>
          </a:p>
        </p:txBody>
      </p:sp>
    </p:spTree>
    <p:extLst>
      <p:ext uri="{BB962C8B-B14F-4D97-AF65-F5344CB8AC3E}">
        <p14:creationId xmlns:p14="http://schemas.microsoft.com/office/powerpoint/2010/main" val="2786747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4D8642-620B-4246-8F78-4C58CB60B4BF}"/>
              </a:ext>
            </a:extLst>
          </p:cNvPr>
          <p:cNvSpPr>
            <a:spLocks noGrp="1"/>
          </p:cNvSpPr>
          <p:nvPr>
            <p:ph type="title"/>
          </p:nvPr>
        </p:nvSpPr>
        <p:spPr/>
        <p:txBody>
          <a:bodyPr>
            <a:normAutofit/>
          </a:bodyPr>
          <a:lstStyle/>
          <a:p>
            <a:r>
              <a:rPr lang="it-IT" sz="2800" b="1" dirty="0"/>
              <a:t>Responsabilità del datore di lavoro ed onere della prova</a:t>
            </a:r>
            <a:br>
              <a:rPr lang="it-IT" dirty="0"/>
            </a:br>
            <a:endParaRPr lang="it-IT" dirty="0"/>
          </a:p>
        </p:txBody>
      </p:sp>
      <p:sp>
        <p:nvSpPr>
          <p:cNvPr id="3" name="Segnaposto contenuto 2">
            <a:extLst>
              <a:ext uri="{FF2B5EF4-FFF2-40B4-BE49-F238E27FC236}">
                <a16:creationId xmlns:a16="http://schemas.microsoft.com/office/drawing/2014/main" id="{206566FC-B941-4D05-84B0-F41072A64175}"/>
              </a:ext>
            </a:extLst>
          </p:cNvPr>
          <p:cNvSpPr>
            <a:spLocks noGrp="1"/>
          </p:cNvSpPr>
          <p:nvPr>
            <p:ph idx="1"/>
          </p:nvPr>
        </p:nvSpPr>
        <p:spPr/>
        <p:txBody>
          <a:bodyPr>
            <a:normAutofit fontScale="92500" lnSpcReduction="10000"/>
          </a:bodyPr>
          <a:lstStyle/>
          <a:p>
            <a:pPr algn="just"/>
            <a:r>
              <a:rPr lang="it-IT" sz="1900" dirty="0">
                <a:latin typeface="+mj-lt"/>
              </a:rPr>
              <a:t>La semplice mancata osservanza di una delle norme sopra citate sarebbe in astratto sufficiente a determinare in capo al datore di lavoro una responsabilità penale nel caso di un dipendente che affermi di aver contratto la malattia (anche rimanendo asintomatico) sul luogo di lavoro.</a:t>
            </a:r>
          </a:p>
          <a:p>
            <a:pPr algn="just"/>
            <a:r>
              <a:rPr lang="it-IT" sz="1900" b="1" dirty="0">
                <a:latin typeface="+mj-lt"/>
              </a:rPr>
              <a:t>Il datore di lavoro che non osserva le norme antinfortunistiche, infatti, è punibile ai sensi dell'</a:t>
            </a:r>
            <a:r>
              <a:rPr lang="it-IT" sz="1900" b="1" dirty="0">
                <a:latin typeface="+mj-lt"/>
                <a:hlinkClick r:id="rId2">
                  <a:extLst>
                    <a:ext uri="{A12FA001-AC4F-418D-AE19-62706E023703}">
                      <ahyp:hlinkClr xmlns:ahyp="http://schemas.microsoft.com/office/drawing/2018/hyperlinkcolor" val="tx"/>
                    </a:ext>
                  </a:extLst>
                </a:hlinkClick>
              </a:rPr>
              <a:t>art. 40 c 2 </a:t>
            </a:r>
            <a:r>
              <a:rPr lang="it-IT" sz="1900" b="1" dirty="0" err="1">
                <a:latin typeface="+mj-lt"/>
                <a:hlinkClick r:id="rId2">
                  <a:extLst>
                    <a:ext uri="{A12FA001-AC4F-418D-AE19-62706E023703}">
                      <ahyp:hlinkClr xmlns:ahyp="http://schemas.microsoft.com/office/drawing/2018/hyperlinkcolor" val="tx"/>
                    </a:ext>
                  </a:extLst>
                </a:hlinkClick>
              </a:rPr>
              <a:t>cp</a:t>
            </a:r>
            <a:r>
              <a:rPr lang="it-IT" sz="1900" b="1" dirty="0">
                <a:latin typeface="+mj-lt"/>
                <a:hlinkClick r:id="rId2">
                  <a:extLst>
                    <a:ext uri="{A12FA001-AC4F-418D-AE19-62706E023703}">
                      <ahyp:hlinkClr xmlns:ahyp="http://schemas.microsoft.com/office/drawing/2018/hyperlinkcolor" val="tx"/>
                    </a:ext>
                  </a:extLst>
                </a:hlinkClick>
              </a:rPr>
              <a:t>.</a:t>
            </a:r>
            <a:r>
              <a:rPr lang="it-IT" sz="1900" b="1" dirty="0">
                <a:latin typeface="+mj-lt"/>
              </a:rPr>
              <a:t> Trattasi di reato omissivo improprio</a:t>
            </a:r>
            <a:r>
              <a:rPr lang="it-IT" sz="1900" dirty="0">
                <a:latin typeface="+mj-lt"/>
              </a:rPr>
              <a:t>, o reato commissivo mediante omissione. Tale condotta acquisisce rilevanza causale solo in riferimento a quei soggetti che rivestono una posizione di garanzia, ovvero hanno l'obbligo di evitare il verificarsi del fatto giuridico, in virtù della particolare relazione che li lega al bene giuridico. Quindi solo qualora l'agente abbia un obbligo giuridico di impedire l'evento, si ha una corrispondenza tra il non impedire e il cagionare.</a:t>
            </a:r>
          </a:p>
          <a:p>
            <a:pPr algn="just"/>
            <a:r>
              <a:rPr lang="it-IT" sz="1900" dirty="0">
                <a:latin typeface="+mj-lt"/>
              </a:rPr>
              <a:t>Nello specifico, il datore di lavoro risponde del reato di lesioni di cui all’</a:t>
            </a:r>
            <a:r>
              <a:rPr lang="it-IT" sz="1900" b="1" dirty="0">
                <a:latin typeface="+mj-lt"/>
                <a:hlinkClick r:id="rId3">
                  <a:extLst>
                    <a:ext uri="{A12FA001-AC4F-418D-AE19-62706E023703}">
                      <ahyp:hlinkClr xmlns:ahyp="http://schemas.microsoft.com/office/drawing/2018/hyperlinkcolor" val="tx"/>
                    </a:ext>
                  </a:extLst>
                </a:hlinkClick>
              </a:rPr>
              <a:t>art. 590 c.p.</a:t>
            </a:r>
            <a:r>
              <a:rPr lang="it-IT" sz="1900" dirty="0">
                <a:latin typeface="+mj-lt"/>
              </a:rPr>
              <a:t> (salvo ipotesi di malattia lieve, guaribile in meno di 40 giorni, procedibile a querela), oppure di omicidio colposo ai sensi dell’</a:t>
            </a:r>
            <a:r>
              <a:rPr lang="it-IT" sz="1900" b="1" dirty="0">
                <a:latin typeface="+mj-lt"/>
                <a:hlinkClick r:id="rId4">
                  <a:extLst>
                    <a:ext uri="{A12FA001-AC4F-418D-AE19-62706E023703}">
                      <ahyp:hlinkClr xmlns:ahyp="http://schemas.microsoft.com/office/drawing/2018/hyperlinkcolor" val="tx"/>
                    </a:ext>
                  </a:extLst>
                </a:hlinkClick>
              </a:rPr>
              <a:t>art. 589 c.p.</a:t>
            </a:r>
            <a:r>
              <a:rPr lang="it-IT" sz="1900" dirty="0">
                <a:latin typeface="+mj-lt"/>
              </a:rPr>
              <a:t> qualora al contagio sia seguita la morte, oltre alla circostanza aggravante della violazione delle norme antinfortunistiche (</a:t>
            </a:r>
            <a:r>
              <a:rPr lang="it-IT" sz="1900" b="1" dirty="0">
                <a:latin typeface="+mj-lt"/>
              </a:rPr>
              <a:t>art. 590, comma 3, c.p.</a:t>
            </a:r>
            <a:r>
              <a:rPr lang="it-IT" sz="1900" dirty="0">
                <a:latin typeface="+mj-lt"/>
              </a:rPr>
              <a:t>). Per quanto concerne quest'ultima aggravante, nei delitti colposi derivanti da infortunio sul lavoro, non occorre che siano violate norme specifiche dettate per prevenire infortuni sul lavoro, essendo sufficiente che l’evento dannoso si sia verificato a causa della violazione dell’art. 2087 c.c. che impone all’imprenditore di adottare tutte le misure che, secondo la particolarità del lavoro, l’esperienza e la tecnica sono necessarie a tutelare l’integrità fisica e la personalità morale dei lavoratori.</a:t>
            </a:r>
          </a:p>
          <a:p>
            <a:endParaRPr lang="it-IT" dirty="0"/>
          </a:p>
        </p:txBody>
      </p:sp>
    </p:spTree>
    <p:extLst>
      <p:ext uri="{BB962C8B-B14F-4D97-AF65-F5344CB8AC3E}">
        <p14:creationId xmlns:p14="http://schemas.microsoft.com/office/powerpoint/2010/main" val="1785393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74A819-E5B2-42B0-9D4F-A51746476890}"/>
              </a:ext>
            </a:extLst>
          </p:cNvPr>
          <p:cNvSpPr>
            <a:spLocks noGrp="1"/>
          </p:cNvSpPr>
          <p:nvPr>
            <p:ph type="title"/>
          </p:nvPr>
        </p:nvSpPr>
        <p:spPr/>
        <p:txBody>
          <a:bodyPr>
            <a:normAutofit/>
          </a:bodyPr>
          <a:lstStyle/>
          <a:p>
            <a:r>
              <a:rPr lang="it-IT" sz="2500" b="1" dirty="0"/>
              <a:t>Responsabilità del datore di lavoro ed onere della prova</a:t>
            </a:r>
            <a:endParaRPr lang="it-IT" sz="2500" dirty="0"/>
          </a:p>
        </p:txBody>
      </p:sp>
      <p:sp>
        <p:nvSpPr>
          <p:cNvPr id="3" name="Segnaposto contenuto 2">
            <a:extLst>
              <a:ext uri="{FF2B5EF4-FFF2-40B4-BE49-F238E27FC236}">
                <a16:creationId xmlns:a16="http://schemas.microsoft.com/office/drawing/2014/main" id="{788F207B-B2AB-4F14-96C0-E260E3072E1A}"/>
              </a:ext>
            </a:extLst>
          </p:cNvPr>
          <p:cNvSpPr>
            <a:spLocks noGrp="1"/>
          </p:cNvSpPr>
          <p:nvPr>
            <p:ph idx="1"/>
          </p:nvPr>
        </p:nvSpPr>
        <p:spPr/>
        <p:txBody>
          <a:bodyPr>
            <a:normAutofit fontScale="25000" lnSpcReduction="20000"/>
          </a:bodyPr>
          <a:lstStyle/>
          <a:p>
            <a:pPr marL="0" indent="0" algn="just">
              <a:buNone/>
            </a:pPr>
            <a:r>
              <a:rPr lang="it-IT" sz="7200" b="1" u="sng" dirty="0">
                <a:latin typeface="+mj-lt"/>
              </a:rPr>
              <a:t>La circolare n. 13/2020 dell'Inail chiarisce che in linea generale </a:t>
            </a:r>
          </a:p>
          <a:p>
            <a:pPr algn="just"/>
            <a:r>
              <a:rPr lang="it-IT" sz="5600" b="1" dirty="0">
                <a:latin typeface="+mj-lt"/>
              </a:rPr>
              <a:t>“</a:t>
            </a:r>
            <a:r>
              <a:rPr lang="it-IT" sz="5600" b="1" i="1" dirty="0">
                <a:latin typeface="+mj-lt"/>
              </a:rPr>
              <a:t>Nell’attuale situazione pandemica, l’ambito della tutela riguarda innanzitutto gli operatori sanitari esposti a un elevato rischio di contagio, aggravato fino a diventare specifico. Per tali operatori vige, quindi, la presunzione semplice di origine professionale, considerata appunto la elevatissima probabilità che gli operatori sanitari vengano a contatto con il nuovo coronavirus. </a:t>
            </a:r>
          </a:p>
          <a:p>
            <a:pPr algn="just"/>
            <a:r>
              <a:rPr lang="it-IT" sz="5600" b="1" i="1" dirty="0">
                <a:latin typeface="+mj-lt"/>
              </a:rPr>
              <a:t>A una condizione di elevato rischio di contagio possono essere ricondotte anche altre attività lavorative che comportano il costante contatto con il pubblico/l’utenza. In via esemplificativa, ma non esaustiva, si indicano: lavoratori che operano in front-office, alla cassa, addetti alle vendite/banconisti, personale non sanitario operante all’interno degli ospedali con mansioni tecniche, di supporto, di pulizie, operatori del trasporto infermi, etc. Anche per tali figure vige il principio della presunzione semplice valido per gli operatori sanitari</a:t>
            </a:r>
            <a:r>
              <a:rPr lang="it-IT" sz="5600" b="1" dirty="0">
                <a:latin typeface="+mj-lt"/>
              </a:rPr>
              <a:t>. </a:t>
            </a:r>
          </a:p>
          <a:p>
            <a:pPr algn="just"/>
            <a:r>
              <a:rPr lang="it-IT" sz="5600" b="1" dirty="0">
                <a:latin typeface="+mj-lt"/>
              </a:rPr>
              <a:t>Per tutti gli altri lavoratori</a:t>
            </a:r>
            <a:r>
              <a:rPr lang="it-IT" sz="5600" b="1" u="sng" dirty="0">
                <a:latin typeface="+mj-lt"/>
              </a:rPr>
              <a:t>, la copertura assicurativa è riconosciuta a condizione che la malattia sia stata contratta durante l’attività lavorativa stabilendo l’onere della prova a carico dell’assicurato</a:t>
            </a:r>
            <a:r>
              <a:rPr lang="it-IT" sz="5600" b="1" dirty="0">
                <a:latin typeface="+mj-lt"/>
              </a:rPr>
              <a:t>. </a:t>
            </a:r>
          </a:p>
          <a:p>
            <a:pPr algn="just"/>
            <a:r>
              <a:rPr lang="it-IT" sz="5600" b="1" dirty="0">
                <a:latin typeface="+mj-lt"/>
              </a:rPr>
              <a:t>Considerando che il periodo di tempo che intercorre tra il contagio ed il manifestarsi dei sintomi può arrivare fino a 14 giorni, </a:t>
            </a:r>
            <a:r>
              <a:rPr lang="it-IT" sz="5600" b="1" u="sng" dirty="0">
                <a:latin typeface="+mj-lt"/>
              </a:rPr>
              <a:t>risulta estremamente difficile sostenere per il lavoratore che il luogo del contagio possa essere individuato con certezza all'interno della sede di lavoro.</a:t>
            </a:r>
          </a:p>
          <a:p>
            <a:pPr algn="just"/>
            <a:r>
              <a:rPr lang="it-IT" sz="5600" b="1" dirty="0">
                <a:latin typeface="+mj-lt"/>
              </a:rPr>
              <a:t>A causa della virulenza della malattia, infatti, sarebbe difficile escludere altre possibili cause di contagio quali la vicinanza ad altre persone positive nei luoghi di aggregazione necessaria come supermercati o mezzi pubblici o altrimenti il contatto con familiari conviventi contagiati.</a:t>
            </a:r>
          </a:p>
          <a:p>
            <a:pPr algn="just"/>
            <a:r>
              <a:rPr lang="it-IT" sz="5600" b="1" u="sng" dirty="0">
                <a:latin typeface="+mj-lt"/>
              </a:rPr>
              <a:t>Al datore di lavoro potrebbe essere sufficiente dimostrare di aver adottato tutti i presidi indicati dalla legge per escludere in capo a sé ogni responsabilità o, per contro, sostenere che nei giorni prossimi all'ipotizzato contagio, il dipendente non abbia sempre e con rigore osservato le precauzioni imposte quali l'uso della mascherina o dei guanti.</a:t>
            </a:r>
          </a:p>
          <a:p>
            <a:pPr algn="just"/>
            <a:r>
              <a:rPr lang="it-IT" sz="5600" b="1" dirty="0">
                <a:latin typeface="+mj-lt"/>
              </a:rPr>
              <a:t>Appare quindi molto difficile per il lavoratore fornire la prova “</a:t>
            </a:r>
            <a:r>
              <a:rPr lang="it-IT" sz="5600" b="1" i="1" dirty="0">
                <a:latin typeface="+mj-lt"/>
              </a:rPr>
              <a:t>al di là di ogni ragionevole dubbio</a:t>
            </a:r>
            <a:r>
              <a:rPr lang="it-IT" sz="5600" b="1" dirty="0">
                <a:latin typeface="+mj-lt"/>
              </a:rPr>
              <a:t>” </a:t>
            </a:r>
            <a:r>
              <a:rPr lang="it-IT" sz="5600" b="1" u="sng" dirty="0">
                <a:latin typeface="+mj-lt"/>
              </a:rPr>
              <a:t>(</a:t>
            </a:r>
            <a:r>
              <a:rPr lang="it-IT" sz="5600" b="1" u="sng" dirty="0">
                <a:latin typeface="+mj-lt"/>
                <a:hlinkClick r:id="rId2">
                  <a:extLst>
                    <a:ext uri="{A12FA001-AC4F-418D-AE19-62706E023703}">
                      <ahyp:hlinkClr xmlns:ahyp="http://schemas.microsoft.com/office/drawing/2018/hyperlinkcolor" val="tx"/>
                    </a:ext>
                  </a:extLst>
                </a:hlinkClick>
              </a:rPr>
              <a:t>art. 533 c.p.p.</a:t>
            </a:r>
            <a:r>
              <a:rPr lang="it-IT" sz="5600" b="1" u="sng" dirty="0">
                <a:latin typeface="+mj-lt"/>
              </a:rPr>
              <a:t>) </a:t>
            </a:r>
            <a:r>
              <a:rPr lang="it-IT" sz="5600" b="1" dirty="0">
                <a:latin typeface="+mj-lt"/>
              </a:rPr>
              <a:t>e corroborare la tesi della colpevolezza del datore di lavoro escludendo con sufficiente certezza l’esistenza di altre cause di contagio esterne alla responsabilità datoriale.</a:t>
            </a:r>
          </a:p>
          <a:p>
            <a:pPr algn="just"/>
            <a:r>
              <a:rPr lang="it-IT" sz="5600" b="1" dirty="0">
                <a:latin typeface="+mj-lt"/>
              </a:rPr>
              <a:t>L'eventuale contagio da coronavirus all'interno del luogo di lavoro non esenta il datore di lavoro dal risarcimento del danno anche in sede civilistica, ai sensi dell'</a:t>
            </a:r>
            <a:r>
              <a:rPr lang="it-IT" sz="5600" b="1" dirty="0">
                <a:latin typeface="+mj-lt"/>
                <a:hlinkClick r:id="rId3">
                  <a:extLst>
                    <a:ext uri="{A12FA001-AC4F-418D-AE19-62706E023703}">
                      <ahyp:hlinkClr xmlns:ahyp="http://schemas.microsoft.com/office/drawing/2018/hyperlinkcolor" val="tx"/>
                    </a:ext>
                  </a:extLst>
                </a:hlinkClick>
              </a:rPr>
              <a:t>art. 2043 cc</a:t>
            </a:r>
            <a:r>
              <a:rPr lang="it-IT" sz="5600" b="1" dirty="0">
                <a:latin typeface="+mj-lt"/>
              </a:rPr>
              <a:t> ed il riparto dell'onere della prova è anche in questo caso a carico del danneggiato il quale deve provare il nesso di causalità fra l’evento dannoso di cui chiede il risarcimento e la condotta attiva o omissiva dei datore di lavoro.</a:t>
            </a:r>
          </a:p>
          <a:p>
            <a:endParaRPr lang="it-IT" dirty="0"/>
          </a:p>
        </p:txBody>
      </p:sp>
    </p:spTree>
    <p:extLst>
      <p:ext uri="{BB962C8B-B14F-4D97-AF65-F5344CB8AC3E}">
        <p14:creationId xmlns:p14="http://schemas.microsoft.com/office/powerpoint/2010/main" val="958008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39BF28-5CE6-4BE6-8026-0A4EBABCC94F}"/>
              </a:ext>
            </a:extLst>
          </p:cNvPr>
          <p:cNvSpPr>
            <a:spLocks noGrp="1"/>
          </p:cNvSpPr>
          <p:nvPr>
            <p:ph type="title"/>
          </p:nvPr>
        </p:nvSpPr>
        <p:spPr/>
        <p:txBody>
          <a:bodyPr>
            <a:normAutofit/>
          </a:bodyPr>
          <a:lstStyle/>
          <a:p>
            <a:r>
              <a:rPr lang="it-IT" sz="2500" b="1" dirty="0"/>
              <a:t>Le sanzioni per l’inosservanza delle misure </a:t>
            </a:r>
            <a:endParaRPr lang="it-IT" sz="2500" dirty="0"/>
          </a:p>
        </p:txBody>
      </p:sp>
      <p:sp>
        <p:nvSpPr>
          <p:cNvPr id="3" name="Segnaposto contenuto 2">
            <a:extLst>
              <a:ext uri="{FF2B5EF4-FFF2-40B4-BE49-F238E27FC236}">
                <a16:creationId xmlns:a16="http://schemas.microsoft.com/office/drawing/2014/main" id="{69414F88-3AB8-4395-BE4D-484C1CEE1483}"/>
              </a:ext>
            </a:extLst>
          </p:cNvPr>
          <p:cNvSpPr>
            <a:spLocks noGrp="1"/>
          </p:cNvSpPr>
          <p:nvPr>
            <p:ph idx="1"/>
          </p:nvPr>
        </p:nvSpPr>
        <p:spPr/>
        <p:txBody>
          <a:bodyPr>
            <a:normAutofit/>
          </a:bodyPr>
          <a:lstStyle/>
          <a:p>
            <a:pPr algn="just"/>
            <a:r>
              <a:rPr lang="it-IT" sz="2000" dirty="0">
                <a:latin typeface="+mj-lt"/>
              </a:rPr>
              <a:t>Con il decreto-legge 25 marzo 2020, n. 19 (“Misure urgenti per fronteggiare l'emergenza epidemiologica da COVID-19”), il Governo si è preoccupato di realizzare </a:t>
            </a:r>
            <a:r>
              <a:rPr lang="it-IT" sz="2000" b="1" dirty="0">
                <a:latin typeface="+mj-lt"/>
              </a:rPr>
              <a:t>un’opera di riordino del caos normativo e sanzionatorio</a:t>
            </a:r>
            <a:r>
              <a:rPr lang="it-IT" sz="2000" dirty="0">
                <a:latin typeface="+mj-lt"/>
              </a:rPr>
              <a:t> determinatosi nella situazione emergenziale in atto, anche per effetto della concorrente attività normativa dello Stato, delle regioni e dei comuni.</a:t>
            </a:r>
          </a:p>
          <a:p>
            <a:pPr algn="just"/>
            <a:endParaRPr lang="it-IT" sz="2000" dirty="0">
              <a:latin typeface="+mj-lt"/>
            </a:endParaRPr>
          </a:p>
          <a:p>
            <a:pPr algn="just"/>
            <a:r>
              <a:rPr lang="it-IT" sz="2000" dirty="0">
                <a:latin typeface="+mj-lt"/>
              </a:rPr>
              <a:t>Di particolare rilievo è la </a:t>
            </a:r>
            <a:r>
              <a:rPr lang="it-IT" sz="2000" b="1" dirty="0">
                <a:latin typeface="+mj-lt"/>
              </a:rPr>
              <a:t>nuova disciplina sanzionatoria applicabile per l’inosservanza delle misure (art. 4)</a:t>
            </a:r>
            <a:r>
              <a:rPr lang="it-IT" sz="2000" dirty="0">
                <a:latin typeface="+mj-lt"/>
              </a:rPr>
              <a:t>: un profilo d’immediato interesse per tutti i cittadini, considerato che ognuno di noi destinatario di una o più misure (a partire dalle limitazioni all’allontanamento dalla propria residenza) e che è di conseguenza esposto, appunto, alle sanzioni per l’inosservanza.</a:t>
            </a:r>
          </a:p>
          <a:p>
            <a:endParaRPr lang="it-IT" dirty="0"/>
          </a:p>
        </p:txBody>
      </p:sp>
    </p:spTree>
    <p:extLst>
      <p:ext uri="{BB962C8B-B14F-4D97-AF65-F5344CB8AC3E}">
        <p14:creationId xmlns:p14="http://schemas.microsoft.com/office/powerpoint/2010/main" val="2917495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736434-4304-4DE5-9CBB-C06025DF5B75}"/>
              </a:ext>
            </a:extLst>
          </p:cNvPr>
          <p:cNvSpPr>
            <a:spLocks noGrp="1"/>
          </p:cNvSpPr>
          <p:nvPr>
            <p:ph type="title"/>
          </p:nvPr>
        </p:nvSpPr>
        <p:spPr/>
        <p:txBody>
          <a:bodyPr>
            <a:normAutofit/>
          </a:bodyPr>
          <a:lstStyle/>
          <a:p>
            <a:r>
              <a:rPr lang="it-IT" sz="2500" b="1" dirty="0"/>
              <a:t>Le sanzioni per l’inosservanza delle misure </a:t>
            </a:r>
            <a:endParaRPr lang="it-IT" sz="2500" dirty="0"/>
          </a:p>
        </p:txBody>
      </p:sp>
      <p:sp>
        <p:nvSpPr>
          <p:cNvPr id="3" name="Segnaposto contenuto 2">
            <a:extLst>
              <a:ext uri="{FF2B5EF4-FFF2-40B4-BE49-F238E27FC236}">
                <a16:creationId xmlns:a16="http://schemas.microsoft.com/office/drawing/2014/main" id="{83516DCD-536C-4DFB-BD89-00969AAE5850}"/>
              </a:ext>
            </a:extLst>
          </p:cNvPr>
          <p:cNvSpPr>
            <a:spLocks noGrp="1"/>
          </p:cNvSpPr>
          <p:nvPr>
            <p:ph idx="1"/>
          </p:nvPr>
        </p:nvSpPr>
        <p:spPr/>
        <p:txBody>
          <a:bodyPr>
            <a:normAutofit/>
          </a:bodyPr>
          <a:lstStyle/>
          <a:p>
            <a:pPr marL="0" indent="0" algn="just">
              <a:buNone/>
            </a:pPr>
            <a:r>
              <a:rPr lang="it-IT" sz="2000" b="1" dirty="0">
                <a:latin typeface="+mj-lt"/>
              </a:rPr>
              <a:t>La contravvenzione abrogata. </a:t>
            </a:r>
          </a:p>
          <a:p>
            <a:pPr algn="just"/>
            <a:r>
              <a:rPr lang="it-IT" sz="2000" dirty="0">
                <a:latin typeface="+mj-lt"/>
              </a:rPr>
              <a:t>Il </a:t>
            </a:r>
            <a:r>
              <a:rPr lang="it-IT" sz="2000" b="1" dirty="0" err="1">
                <a:latin typeface="+mj-lt"/>
              </a:rPr>
              <a:t>d.l.</a:t>
            </a:r>
            <a:r>
              <a:rPr lang="it-IT" sz="2000" b="1" dirty="0">
                <a:latin typeface="+mj-lt"/>
              </a:rPr>
              <a:t> n. 6/2020</a:t>
            </a:r>
            <a:r>
              <a:rPr lang="it-IT" sz="2000" dirty="0">
                <a:latin typeface="+mj-lt"/>
              </a:rPr>
              <a:t> aveva sanzionato l’inosservanza delle misure limitative attraverso una disposizione dal seguente tenore, contenuta nell’art. 3, co. 4: </a:t>
            </a:r>
          </a:p>
          <a:p>
            <a:pPr algn="just"/>
            <a:r>
              <a:rPr lang="it-IT" sz="2000" i="1" dirty="0">
                <a:latin typeface="+mj-lt"/>
              </a:rPr>
              <a:t>“salvo che il fatto non costituisca più grave reato, il mancato rispetto delle misure di contenimento di cui al presente decreto </a:t>
            </a:r>
            <a:r>
              <a:rPr lang="it-IT" sz="2000" b="1" i="1" dirty="0">
                <a:latin typeface="+mj-lt"/>
              </a:rPr>
              <a:t>è punito ai sensi dell'articolo 650 del codice penale</a:t>
            </a:r>
            <a:r>
              <a:rPr lang="it-IT" sz="2000" i="1" dirty="0">
                <a:latin typeface="+mj-lt"/>
              </a:rPr>
              <a:t>”</a:t>
            </a:r>
            <a:r>
              <a:rPr lang="it-IT" sz="2000" dirty="0">
                <a:latin typeface="+mj-lt"/>
              </a:rPr>
              <a:t>. </a:t>
            </a:r>
          </a:p>
          <a:p>
            <a:pPr algn="just"/>
            <a:r>
              <a:rPr lang="it-IT" sz="2000" dirty="0">
                <a:latin typeface="+mj-lt"/>
              </a:rPr>
              <a:t>Tale disposizione viene ora </a:t>
            </a:r>
            <a:r>
              <a:rPr lang="it-IT" sz="2000" b="1" dirty="0">
                <a:latin typeface="+mj-lt"/>
              </a:rPr>
              <a:t>abrogata</a:t>
            </a:r>
            <a:r>
              <a:rPr lang="it-IT" sz="2000" dirty="0">
                <a:latin typeface="+mj-lt"/>
              </a:rPr>
              <a:t>. Essa configurava </a:t>
            </a:r>
            <a:r>
              <a:rPr lang="it-IT" sz="2000" b="1" dirty="0">
                <a:latin typeface="+mj-lt"/>
              </a:rPr>
              <a:t>una figura di reato autonoma</a:t>
            </a:r>
            <a:r>
              <a:rPr lang="it-IT" sz="2000" dirty="0">
                <a:latin typeface="+mj-lt"/>
              </a:rPr>
              <a:t> rispetto a quella della inosservanza dei provvedimenti dell’autorità, di cui all’art. 650 </a:t>
            </a:r>
            <a:r>
              <a:rPr lang="it-IT" sz="2000" dirty="0" err="1">
                <a:latin typeface="+mj-lt"/>
              </a:rPr>
              <a:t>c.p</a:t>
            </a:r>
            <a:endParaRPr lang="it-IT" sz="2000" dirty="0">
              <a:latin typeface="+mj-lt"/>
            </a:endParaRPr>
          </a:p>
        </p:txBody>
      </p:sp>
    </p:spTree>
    <p:extLst>
      <p:ext uri="{BB962C8B-B14F-4D97-AF65-F5344CB8AC3E}">
        <p14:creationId xmlns:p14="http://schemas.microsoft.com/office/powerpoint/2010/main" val="1062241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68966A-90C8-4F14-BF43-56365974BBF2}"/>
              </a:ext>
            </a:extLst>
          </p:cNvPr>
          <p:cNvSpPr>
            <a:spLocks noGrp="1"/>
          </p:cNvSpPr>
          <p:nvPr>
            <p:ph type="title"/>
          </p:nvPr>
        </p:nvSpPr>
        <p:spPr/>
        <p:txBody>
          <a:bodyPr/>
          <a:lstStyle/>
          <a:p>
            <a:r>
              <a:rPr lang="it-IT" sz="2500" b="1" dirty="0"/>
              <a:t>Le sanzioni per l’inosservanza delle misure</a:t>
            </a:r>
            <a:r>
              <a:rPr lang="it-IT" b="1" dirty="0"/>
              <a:t> </a:t>
            </a:r>
            <a:endParaRPr lang="it-IT" dirty="0"/>
          </a:p>
        </p:txBody>
      </p:sp>
      <p:sp>
        <p:nvSpPr>
          <p:cNvPr id="3" name="Segnaposto contenuto 2">
            <a:extLst>
              <a:ext uri="{FF2B5EF4-FFF2-40B4-BE49-F238E27FC236}">
                <a16:creationId xmlns:a16="http://schemas.microsoft.com/office/drawing/2014/main" id="{AB5208C8-05BD-48FF-A2FC-DEC956FC49F8}"/>
              </a:ext>
            </a:extLst>
          </p:cNvPr>
          <p:cNvSpPr>
            <a:spLocks noGrp="1"/>
          </p:cNvSpPr>
          <p:nvPr>
            <p:ph idx="1"/>
          </p:nvPr>
        </p:nvSpPr>
        <p:spPr/>
        <p:txBody>
          <a:bodyPr>
            <a:normAutofit fontScale="32500" lnSpcReduction="20000"/>
          </a:bodyPr>
          <a:lstStyle/>
          <a:p>
            <a:pPr algn="just"/>
            <a:r>
              <a:rPr lang="it-IT" sz="5000" b="1" dirty="0">
                <a:latin typeface="+mj-lt"/>
              </a:rPr>
              <a:t>Il nuovo illecito amministrativo punitivo di cui all’art. 4, co. 1. </a:t>
            </a:r>
          </a:p>
          <a:p>
            <a:pPr algn="just"/>
            <a:r>
              <a:rPr lang="it-IT" sz="5000" dirty="0">
                <a:latin typeface="+mj-lt"/>
              </a:rPr>
              <a:t>A fronte del dato, monitorato quotidianamente, relativo al numero di persone che risultano avere violato le prescrizioni imposte con le misure di contenimento del COVID-19, il Governo è tornato sui suoi passi abbandonando l’opzione penale, quanto meno di regola, e presidiando l’osservanza delle misure con </a:t>
            </a:r>
            <a:r>
              <a:rPr lang="it-IT" sz="5000" b="1" dirty="0">
                <a:latin typeface="+mj-lt"/>
              </a:rPr>
              <a:t>un nuovo illecito amministrativo punitivo</a:t>
            </a:r>
            <a:r>
              <a:rPr lang="it-IT" sz="5000" dirty="0">
                <a:latin typeface="+mj-lt"/>
              </a:rPr>
              <a:t>. </a:t>
            </a:r>
          </a:p>
          <a:p>
            <a:pPr algn="just"/>
            <a:r>
              <a:rPr lang="it-IT" sz="5000" dirty="0">
                <a:latin typeface="+mj-lt"/>
              </a:rPr>
              <a:t>Ad essere sanzionata, dall’art. 4, co. 1 del </a:t>
            </a:r>
            <a:r>
              <a:rPr lang="it-IT" sz="5000" dirty="0" err="1">
                <a:latin typeface="+mj-lt"/>
              </a:rPr>
              <a:t>d.l.</a:t>
            </a:r>
            <a:r>
              <a:rPr lang="it-IT" sz="5000" dirty="0">
                <a:latin typeface="+mj-lt"/>
              </a:rPr>
              <a:t> n. 19/2020, è </a:t>
            </a:r>
            <a:r>
              <a:rPr lang="it-IT" sz="5000" b="1" dirty="0">
                <a:latin typeface="+mj-lt"/>
              </a:rPr>
              <a:t>l’inosservanza delle misure indicate dall’art. 1, co. 2</a:t>
            </a:r>
            <a:r>
              <a:rPr lang="it-IT" sz="5000" dirty="0">
                <a:latin typeface="+mj-lt"/>
              </a:rPr>
              <a:t> adottate ai sensi dell’art. 2, comma 1 (dal Presidente del Consiglio dei Ministri) ovvero dell’art. 3 (dai Presidenti delle regioni). </a:t>
            </a:r>
          </a:p>
          <a:p>
            <a:pPr algn="just"/>
            <a:r>
              <a:rPr lang="it-IT" sz="5000" dirty="0">
                <a:latin typeface="+mj-lt"/>
              </a:rPr>
              <a:t>Secondo la regola generale di cui all’art. 3, co. 1 l. n. 689/1981, il nuovo illecito amministrativo può essere realizzato </a:t>
            </a:r>
            <a:r>
              <a:rPr lang="it-IT" sz="5000" b="1" dirty="0">
                <a:latin typeface="+mj-lt"/>
              </a:rPr>
              <a:t>sia con dolo sia con colpa</a:t>
            </a:r>
            <a:r>
              <a:rPr lang="it-IT" sz="5000" dirty="0">
                <a:latin typeface="+mj-lt"/>
              </a:rPr>
              <a:t>. Il rimprovero dell’agente presuppone la conoscenza o quanto meno la conoscibilità della misura inosservata, cioè del provvedimento che la dispone; l’errore incolpevole sul fatto esclude la responsabilità (art. 3, co. 2 l. n. 689/1981). </a:t>
            </a:r>
          </a:p>
          <a:p>
            <a:pPr algn="just"/>
            <a:r>
              <a:rPr lang="it-IT" sz="5000" dirty="0">
                <a:latin typeface="+mj-lt"/>
              </a:rPr>
              <a:t>La responsabilità è altresì esclusa, ai sensi dell’art. 4 l. n. 689/1981, quando il fatto (ad es. l’allontanamento dall’abitazione) sia commesso per </a:t>
            </a:r>
            <a:r>
              <a:rPr lang="it-IT" sz="5000" b="1" dirty="0">
                <a:latin typeface="+mj-lt"/>
              </a:rPr>
              <a:t>stato di necessità</a:t>
            </a:r>
            <a:r>
              <a:rPr lang="it-IT" sz="5000" dirty="0">
                <a:latin typeface="+mj-lt"/>
              </a:rPr>
              <a:t> (per evitare il pericolo di un danno grave alla persona propria o altrui: ad es., per acquistare un farmaco o per soccorrere una persona in pericolo, se non esistono alternative alla violazione della misura disposta dall’autorità). Sempre in base all’art. 4 l. n. 689/1981, potranno venire in rilievo, quali cause di giustificazione del fatto, la </a:t>
            </a:r>
            <a:r>
              <a:rPr lang="it-IT" sz="5000" b="1" dirty="0">
                <a:latin typeface="+mj-lt"/>
              </a:rPr>
              <a:t>legittima difesa</a:t>
            </a:r>
            <a:r>
              <a:rPr lang="it-IT" sz="5000" dirty="0">
                <a:latin typeface="+mj-lt"/>
              </a:rPr>
              <a:t>, l’</a:t>
            </a:r>
            <a:r>
              <a:rPr lang="it-IT" sz="5000" b="1" dirty="0">
                <a:latin typeface="+mj-lt"/>
              </a:rPr>
              <a:t>adempimento di un dovere</a:t>
            </a:r>
            <a:r>
              <a:rPr lang="it-IT" sz="5000" dirty="0">
                <a:latin typeface="+mj-lt"/>
              </a:rPr>
              <a:t> e l’</a:t>
            </a:r>
            <a:r>
              <a:rPr lang="it-IT" sz="5000" b="1" dirty="0">
                <a:latin typeface="+mj-lt"/>
              </a:rPr>
              <a:t>esercizio di una facoltà legittima</a:t>
            </a:r>
            <a:r>
              <a:rPr lang="it-IT" sz="5000" dirty="0">
                <a:latin typeface="+mj-lt"/>
              </a:rPr>
              <a:t>: purché, si intende, doveri e facoltà siano </a:t>
            </a:r>
            <a:r>
              <a:rPr lang="it-IT" sz="5000" i="1" dirty="0">
                <a:latin typeface="+mj-lt"/>
              </a:rPr>
              <a:t>invocabili nonostante le misure limitative adottate sulla base del decreto-legge in esame</a:t>
            </a:r>
            <a:r>
              <a:rPr lang="it-IT" sz="5000" dirty="0">
                <a:latin typeface="+mj-lt"/>
              </a:rPr>
              <a:t>; Da ultimo, in base all’art. 5 della l. n. 689/1981 è configurabile il </a:t>
            </a:r>
            <a:r>
              <a:rPr lang="it-IT" sz="5000" b="1" dirty="0">
                <a:latin typeface="+mj-lt"/>
              </a:rPr>
              <a:t>concorso di persone nell’illecito amministrativo</a:t>
            </a:r>
            <a:r>
              <a:rPr lang="it-IT" sz="5000" dirty="0">
                <a:latin typeface="+mj-lt"/>
              </a:rPr>
              <a:t>, con la conseguenza che ciascuno dei concorrenti sarà sottoposto alla relativa sanzione.</a:t>
            </a:r>
          </a:p>
          <a:p>
            <a:pPr algn="just"/>
            <a:r>
              <a:rPr lang="it-IT" sz="5000" dirty="0">
                <a:latin typeface="+mj-lt"/>
              </a:rPr>
              <a:t>È prevista una sanzione amministrativa pecuniaria </a:t>
            </a:r>
            <a:r>
              <a:rPr lang="it-IT" sz="5000" b="1" dirty="0">
                <a:latin typeface="+mj-lt"/>
              </a:rPr>
              <a:t>da 400 a 3000 euro, </a:t>
            </a:r>
            <a:r>
              <a:rPr lang="it-IT" sz="5000" dirty="0">
                <a:latin typeface="+mj-lt"/>
              </a:rPr>
              <a:t>raddoppiata in caso di </a:t>
            </a:r>
            <a:r>
              <a:rPr lang="it-IT" sz="5000" b="1" dirty="0">
                <a:latin typeface="+mj-lt"/>
              </a:rPr>
              <a:t>reiterazione</a:t>
            </a:r>
            <a:r>
              <a:rPr lang="it-IT" sz="5000" dirty="0">
                <a:latin typeface="+mj-lt"/>
              </a:rPr>
              <a:t> della “medesima disposizione”.</a:t>
            </a:r>
          </a:p>
          <a:p>
            <a:endParaRPr lang="it-IT" dirty="0"/>
          </a:p>
        </p:txBody>
      </p:sp>
    </p:spTree>
    <p:extLst>
      <p:ext uri="{BB962C8B-B14F-4D97-AF65-F5344CB8AC3E}">
        <p14:creationId xmlns:p14="http://schemas.microsoft.com/office/powerpoint/2010/main" val="723740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B24B42-15D0-4FEC-938E-34F7E11CF847}"/>
              </a:ext>
            </a:extLst>
          </p:cNvPr>
          <p:cNvSpPr>
            <a:spLocks noGrp="1"/>
          </p:cNvSpPr>
          <p:nvPr>
            <p:ph type="title"/>
          </p:nvPr>
        </p:nvSpPr>
        <p:spPr/>
        <p:txBody>
          <a:bodyPr>
            <a:normAutofit/>
          </a:bodyPr>
          <a:lstStyle/>
          <a:p>
            <a:r>
              <a:rPr lang="it-IT" sz="2500" b="1" dirty="0"/>
              <a:t>Le sanzioni  per l’inosservanza delle misure </a:t>
            </a:r>
            <a:endParaRPr lang="it-IT" sz="2500" dirty="0"/>
          </a:p>
        </p:txBody>
      </p:sp>
      <p:sp>
        <p:nvSpPr>
          <p:cNvPr id="3" name="Segnaposto contenuto 2">
            <a:extLst>
              <a:ext uri="{FF2B5EF4-FFF2-40B4-BE49-F238E27FC236}">
                <a16:creationId xmlns:a16="http://schemas.microsoft.com/office/drawing/2014/main" id="{6084B5C3-63E7-439C-A295-EBC5AB6C2732}"/>
              </a:ext>
            </a:extLst>
          </p:cNvPr>
          <p:cNvSpPr>
            <a:spLocks noGrp="1"/>
          </p:cNvSpPr>
          <p:nvPr>
            <p:ph idx="1"/>
          </p:nvPr>
        </p:nvSpPr>
        <p:spPr/>
        <p:txBody>
          <a:bodyPr>
            <a:normAutofit/>
          </a:bodyPr>
          <a:lstStyle/>
          <a:p>
            <a:pPr algn="just"/>
            <a:r>
              <a:rPr lang="it-IT" sz="2000" b="1" dirty="0">
                <a:latin typeface="+mj-lt"/>
              </a:rPr>
              <a:t>I rapporti tra il nuovo illecito amministrativo e altri illeciti. </a:t>
            </a:r>
          </a:p>
          <a:p>
            <a:pPr algn="just"/>
            <a:r>
              <a:rPr lang="it-IT" sz="2000" dirty="0">
                <a:latin typeface="+mj-lt"/>
              </a:rPr>
              <a:t>Per quanto riguarda i rapporti con altri illeciti, l’art. 4, co. 1 si apre con la clausola </a:t>
            </a:r>
            <a:r>
              <a:rPr lang="it-IT" sz="2000" b="1" dirty="0">
                <a:latin typeface="+mj-lt"/>
              </a:rPr>
              <a:t>“salvo che il fatto costituisca reato”</a:t>
            </a:r>
            <a:r>
              <a:rPr lang="it-IT" sz="2000" dirty="0">
                <a:latin typeface="+mj-lt"/>
              </a:rPr>
              <a:t>.</a:t>
            </a:r>
          </a:p>
          <a:p>
            <a:pPr algn="just"/>
            <a:r>
              <a:rPr lang="it-IT" sz="2000" b="1" dirty="0">
                <a:latin typeface="+mj-lt"/>
              </a:rPr>
              <a:t>La nuova contravvenzione di ‘inosservanza della quarantena’</a:t>
            </a:r>
            <a:r>
              <a:rPr lang="it-IT" sz="2000" dirty="0">
                <a:latin typeface="+mj-lt"/>
              </a:rPr>
              <a:t>. – si tratta della violazione del “</a:t>
            </a:r>
            <a:r>
              <a:rPr lang="it-IT" sz="2000" b="1" dirty="0">
                <a:latin typeface="+mj-lt"/>
              </a:rPr>
              <a:t>divieto assoluto di allontanarsi dalla propria abitazione</a:t>
            </a:r>
            <a:r>
              <a:rPr lang="it-IT" sz="2000" dirty="0">
                <a:latin typeface="+mj-lt"/>
              </a:rPr>
              <a:t> </a:t>
            </a:r>
            <a:r>
              <a:rPr lang="it-IT" sz="2000" b="1" dirty="0">
                <a:latin typeface="+mj-lt"/>
              </a:rPr>
              <a:t>o dimora per le</a:t>
            </a:r>
            <a:r>
              <a:rPr lang="it-IT" sz="2000" dirty="0">
                <a:latin typeface="+mj-lt"/>
              </a:rPr>
              <a:t> </a:t>
            </a:r>
            <a:r>
              <a:rPr lang="it-IT" sz="2000" b="1" dirty="0">
                <a:latin typeface="+mj-lt"/>
              </a:rPr>
              <a:t>persone sottoposte alla misura della quarantena perché risultate positive al virus</a:t>
            </a:r>
            <a:r>
              <a:rPr lang="it-IT" sz="2000" dirty="0">
                <a:latin typeface="+mj-lt"/>
              </a:rPr>
              <a:t>” è punito  con l’</a:t>
            </a:r>
            <a:r>
              <a:rPr lang="it-IT" sz="2000" b="1" dirty="0">
                <a:latin typeface="+mj-lt"/>
              </a:rPr>
              <a:t>arresto da 3 a 18 mesi e </a:t>
            </a:r>
            <a:r>
              <a:rPr lang="it-IT" sz="2000" dirty="0">
                <a:latin typeface="+mj-lt"/>
              </a:rPr>
              <a:t>l’</a:t>
            </a:r>
            <a:r>
              <a:rPr lang="it-IT" sz="2000" b="1" dirty="0">
                <a:latin typeface="+mj-lt"/>
              </a:rPr>
              <a:t>ammenda da 500 a 5000</a:t>
            </a:r>
            <a:r>
              <a:rPr lang="it-IT" sz="2000" dirty="0">
                <a:latin typeface="+mj-lt"/>
              </a:rPr>
              <a:t> </a:t>
            </a:r>
            <a:r>
              <a:rPr lang="it-IT" sz="2000" b="1" dirty="0">
                <a:latin typeface="+mj-lt"/>
              </a:rPr>
              <a:t>euro</a:t>
            </a:r>
            <a:r>
              <a:rPr lang="it-IT" sz="2000" dirty="0">
                <a:latin typeface="+mj-lt"/>
              </a:rPr>
              <a:t>. </a:t>
            </a:r>
          </a:p>
          <a:p>
            <a:pPr algn="just"/>
            <a:r>
              <a:rPr lang="it-IT" sz="2000" dirty="0">
                <a:latin typeface="+mj-lt"/>
              </a:rPr>
              <a:t>Quanto infine ai </a:t>
            </a:r>
            <a:r>
              <a:rPr lang="it-IT" sz="2000" b="1" dirty="0">
                <a:latin typeface="+mj-lt"/>
              </a:rPr>
              <a:t>rapporti con altre figure di reato</a:t>
            </a:r>
            <a:r>
              <a:rPr lang="it-IT" sz="2000" dirty="0">
                <a:latin typeface="+mj-lt"/>
              </a:rPr>
              <a:t>, la nuova contravvenzione trova applicazione salvo che il fatto integri un delitto colposo contro la salute pubblica (art. 452 c.p.) – compresa l’</a:t>
            </a:r>
            <a:r>
              <a:rPr lang="it-IT" sz="2000" b="1" dirty="0">
                <a:latin typeface="+mj-lt"/>
              </a:rPr>
              <a:t>epidemia</a:t>
            </a:r>
            <a:r>
              <a:rPr lang="it-IT" sz="2000" dirty="0">
                <a:latin typeface="+mj-lt"/>
              </a:rPr>
              <a:t> – o comunque un </a:t>
            </a:r>
            <a:r>
              <a:rPr lang="it-IT" sz="2000" b="1" dirty="0">
                <a:latin typeface="+mj-lt"/>
              </a:rPr>
              <a:t>più grave reato</a:t>
            </a:r>
            <a:r>
              <a:rPr lang="it-IT" sz="2000" dirty="0">
                <a:latin typeface="+mj-lt"/>
              </a:rPr>
              <a:t> (doloso o colposo che sia). L’epidemia colposa (punita con la reclusione da 1 a 5 anni) sarà configurabile, in luogo della contravvenzione in esame, se e quando si accerti che la condotta dell’agente ha cagionato il contagio di una o più persone e la possibilità di una ulteriore propagazione della malattia rispetto a un numero indeterminato di persone.</a:t>
            </a:r>
          </a:p>
          <a:p>
            <a:endParaRPr lang="it-IT" dirty="0"/>
          </a:p>
        </p:txBody>
      </p:sp>
    </p:spTree>
    <p:extLst>
      <p:ext uri="{BB962C8B-B14F-4D97-AF65-F5344CB8AC3E}">
        <p14:creationId xmlns:p14="http://schemas.microsoft.com/office/powerpoint/2010/main" val="4238444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9310072" cy="1325563"/>
          </a:xfrm>
        </p:spPr>
        <p:txBody>
          <a:bodyPr>
            <a:normAutofit/>
          </a:bodyPr>
          <a:lstStyle/>
          <a:p>
            <a:r>
              <a:rPr lang="it-IT" sz="2800" b="1" dirty="0"/>
              <a:t>Oggetto: Linee-Guida ai sensi del Decreto del Presidente del Consiglio dei Ministri 17 Maggio 2020, art.1, lett. e).  </a:t>
            </a:r>
            <a:br>
              <a:rPr lang="it-IT" sz="2000" b="1" dirty="0"/>
            </a:br>
            <a:endParaRPr lang="it-IT" sz="2000" dirty="0">
              <a:solidFill>
                <a:srgbClr val="00AEEF"/>
              </a:solidFill>
            </a:endParaRPr>
          </a:p>
        </p:txBody>
      </p:sp>
      <p:sp>
        <p:nvSpPr>
          <p:cNvPr id="3" name="Segnaposto contenuto 2"/>
          <p:cNvSpPr>
            <a:spLocks noGrp="1"/>
          </p:cNvSpPr>
          <p:nvPr>
            <p:ph idx="1"/>
          </p:nvPr>
        </p:nvSpPr>
        <p:spPr>
          <a:xfrm>
            <a:off x="838200" y="1825625"/>
            <a:ext cx="9310072" cy="4351338"/>
          </a:xfrm>
        </p:spPr>
        <p:txBody>
          <a:bodyPr/>
          <a:lstStyle/>
          <a:p>
            <a:pPr marL="0" indent="0">
              <a:buNone/>
            </a:pPr>
            <a:endParaRPr lang="it-IT" sz="2000" b="1" dirty="0"/>
          </a:p>
          <a:p>
            <a:pPr marL="0" indent="0">
              <a:buNone/>
            </a:pPr>
            <a:endParaRPr lang="it-IT" sz="2000" b="1" dirty="0"/>
          </a:p>
          <a:p>
            <a:pPr marL="0" indent="0" algn="ctr">
              <a:buNone/>
            </a:pPr>
            <a:r>
              <a:rPr lang="it-IT" sz="2000" b="1" dirty="0"/>
              <a:t>14.  SISTEMI DI VIGILANZA </a:t>
            </a:r>
            <a:endParaRPr lang="it-IT" sz="2000" dirty="0"/>
          </a:p>
          <a:p>
            <a:pPr marL="0" indent="0" algn="just">
              <a:buNone/>
            </a:pPr>
            <a:endParaRPr lang="it-IT" sz="2000" dirty="0"/>
          </a:p>
          <a:p>
            <a:pPr marL="0" indent="0" algn="just">
              <a:buNone/>
            </a:pPr>
            <a:r>
              <a:rPr lang="it-IT" sz="2000" dirty="0">
                <a:solidFill>
                  <a:srgbClr val="FF0000"/>
                </a:solidFill>
              </a:rPr>
              <a:t>Nella definizione, realizzazione e valutazione delle prestazioni di un sistema di vigilanza volto a monitorare la corretta implementazione delle contromisure tecniche ed organizzative, relative alla fattispecie Covid-19, è necessario tenere in considerazione il </a:t>
            </a:r>
            <a:r>
              <a:rPr lang="it-IT" sz="2000" b="1" u="sng" dirty="0">
                <a:solidFill>
                  <a:srgbClr val="FF0000"/>
                </a:solidFill>
              </a:rPr>
              <a:t>luogo e la tipologia di attività che viene svolta. </a:t>
            </a:r>
          </a:p>
          <a:p>
            <a:endParaRPr lang="it-IT" dirty="0"/>
          </a:p>
          <a:p>
            <a:endParaRPr lang="it-IT" dirty="0">
              <a:solidFill>
                <a:srgbClr val="00AEEF"/>
              </a:solidFill>
            </a:endParaRPr>
          </a:p>
        </p:txBody>
      </p:sp>
      <p:sp>
        <p:nvSpPr>
          <p:cNvPr id="4" name="Rettangolo 3"/>
          <p:cNvSpPr/>
          <p:nvPr/>
        </p:nvSpPr>
        <p:spPr>
          <a:xfrm rot="2133207">
            <a:off x="12152946" y="1882990"/>
            <a:ext cx="3991428" cy="6023429"/>
          </a:xfrm>
          <a:prstGeom prst="rect">
            <a:avLst/>
          </a:prstGeom>
          <a:solidFill>
            <a:srgbClr val="F49734"/>
          </a:solidFill>
          <a:ln w="247650">
            <a:solidFill>
              <a:schemeClr val="bg1"/>
            </a:solidFill>
          </a:ln>
          <a:effectLst>
            <a:innerShdw blurRad="63500" dist="101600" dir="13500000">
              <a:prstClr val="black">
                <a:alpha val="50000"/>
              </a:prstClr>
            </a:innerShdw>
            <a:reflection blurRad="6350" stA="15000"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p:cNvSpPr/>
          <p:nvPr/>
        </p:nvSpPr>
        <p:spPr>
          <a:xfrm rot="2160000">
            <a:off x="10303930" y="6356815"/>
            <a:ext cx="236364" cy="6064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72912" y="507999"/>
            <a:ext cx="1008178" cy="716192"/>
          </a:xfrm>
          <a:prstGeom prst="rect">
            <a:avLst/>
          </a:prstGeom>
          <a:effectLst/>
        </p:spPr>
      </p:pic>
      <p:cxnSp>
        <p:nvCxnSpPr>
          <p:cNvPr id="9" name="Connettore 1 8"/>
          <p:cNvCxnSpPr/>
          <p:nvPr/>
        </p:nvCxnSpPr>
        <p:spPr>
          <a:xfrm flipH="1">
            <a:off x="9030754" y="1865848"/>
            <a:ext cx="4084765" cy="5599828"/>
          </a:xfrm>
          <a:prstGeom prst="line">
            <a:avLst/>
          </a:prstGeom>
          <a:ln w="123825" cap="sq" cmpd="sng">
            <a:solidFill>
              <a:srgbClr val="FF0000"/>
            </a:solidFill>
            <a:miter lim="800000"/>
          </a:ln>
          <a:effectLst>
            <a:outerShdw blurRad="50800" dist="762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 name="Immagin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6262" y="389614"/>
            <a:ext cx="1404000" cy="997377"/>
          </a:xfrm>
          <a:prstGeom prst="rect">
            <a:avLst/>
          </a:prstGeom>
        </p:spPr>
      </p:pic>
    </p:spTree>
    <p:extLst>
      <p:ext uri="{BB962C8B-B14F-4D97-AF65-F5344CB8AC3E}">
        <p14:creationId xmlns:p14="http://schemas.microsoft.com/office/powerpoint/2010/main" val="1741366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EE48C3-469F-416B-8151-C855A9965240}"/>
              </a:ext>
            </a:extLst>
          </p:cNvPr>
          <p:cNvSpPr>
            <a:spLocks noGrp="1"/>
          </p:cNvSpPr>
          <p:nvPr>
            <p:ph type="title"/>
          </p:nvPr>
        </p:nvSpPr>
        <p:spPr/>
        <p:txBody>
          <a:bodyPr>
            <a:normAutofit/>
          </a:bodyPr>
          <a:lstStyle/>
          <a:p>
            <a:r>
              <a:rPr lang="it-IT" sz="2500" b="1" dirty="0"/>
              <a:t>Oggetto: Linee-Guida ai sensi del Decreto del Presidente del Consiglio dei Ministri 17 Maggio 2020, art.1, lett. e). </a:t>
            </a:r>
            <a:endParaRPr lang="it-IT" sz="2500" dirty="0"/>
          </a:p>
        </p:txBody>
      </p:sp>
      <p:sp>
        <p:nvSpPr>
          <p:cNvPr id="3" name="Segnaposto contenuto 2">
            <a:extLst>
              <a:ext uri="{FF2B5EF4-FFF2-40B4-BE49-F238E27FC236}">
                <a16:creationId xmlns:a16="http://schemas.microsoft.com/office/drawing/2014/main" id="{C713AFEB-3AEE-476A-8553-E6D4224F7EC7}"/>
              </a:ext>
            </a:extLst>
          </p:cNvPr>
          <p:cNvSpPr>
            <a:spLocks noGrp="1"/>
          </p:cNvSpPr>
          <p:nvPr>
            <p:ph idx="1"/>
          </p:nvPr>
        </p:nvSpPr>
        <p:spPr/>
        <p:txBody>
          <a:bodyPr>
            <a:normAutofit/>
          </a:bodyPr>
          <a:lstStyle/>
          <a:p>
            <a:pPr algn="just"/>
            <a:r>
              <a:rPr lang="it-IT" sz="2200" dirty="0"/>
              <a:t>Le responsabilità vanno definite nelle differenti variabili e valutando la partecipazione delle figure necessarie, in quanto un impianto sportivo è da considerarsi un </a:t>
            </a:r>
            <a:r>
              <a:rPr lang="it-IT" sz="2200" b="1" dirty="0">
                <a:solidFill>
                  <a:srgbClr val="FF0000"/>
                </a:solidFill>
              </a:rPr>
              <a:t>luogo polifunzionale, sia come operatività, sia per le conseguenze giuridiche</a:t>
            </a:r>
            <a:r>
              <a:rPr lang="it-IT" sz="2200" dirty="0"/>
              <a:t>. In base al momento in essere, lo stesso può rientrare nelle seguenti categorie: </a:t>
            </a:r>
          </a:p>
          <a:p>
            <a:pPr lvl="0" algn="just"/>
            <a:r>
              <a:rPr lang="it-IT" sz="2200" dirty="0"/>
              <a:t>luogo di lavoro, disciplinato dal </a:t>
            </a:r>
            <a:r>
              <a:rPr lang="it-IT" sz="2200" dirty="0" err="1"/>
              <a:t>D.Lgs.</a:t>
            </a:r>
            <a:r>
              <a:rPr lang="it-IT" sz="2200" dirty="0"/>
              <a:t> n.81/2008; </a:t>
            </a:r>
          </a:p>
          <a:p>
            <a:pPr lvl="0" algn="just"/>
            <a:r>
              <a:rPr lang="it-IT" sz="2200" dirty="0"/>
              <a:t>luogo di pratica sportiva, disciplinato anche da indicazioni CONI, CIP, FSN, DSA e EPS;</a:t>
            </a:r>
          </a:p>
          <a:p>
            <a:pPr lvl="0" algn="just"/>
            <a:r>
              <a:rPr lang="it-IT" sz="2200" dirty="0"/>
              <a:t>luogo pubblico per spettacoli, anche disciplinato da TULPS, norme prevenzione incendi, etc.; </a:t>
            </a:r>
          </a:p>
          <a:p>
            <a:pPr lvl="0" algn="just"/>
            <a:r>
              <a:rPr lang="it-IT" sz="2200" dirty="0"/>
              <a:t>cantiere in fase di realizzazione impianto o in fase di manutenzione, disciplinato dal </a:t>
            </a:r>
            <a:r>
              <a:rPr lang="it-IT" sz="2200" dirty="0" err="1"/>
              <a:t>D.Lgs.</a:t>
            </a:r>
            <a:r>
              <a:rPr lang="it-IT" sz="2200" dirty="0"/>
              <a:t> n.81/2008. </a:t>
            </a:r>
          </a:p>
          <a:p>
            <a:endParaRPr lang="it-IT" dirty="0"/>
          </a:p>
        </p:txBody>
      </p:sp>
    </p:spTree>
    <p:extLst>
      <p:ext uri="{BB962C8B-B14F-4D97-AF65-F5344CB8AC3E}">
        <p14:creationId xmlns:p14="http://schemas.microsoft.com/office/powerpoint/2010/main" val="2833467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C1B3FB-287D-4AF7-B166-83D0834CB6F0}"/>
              </a:ext>
            </a:extLst>
          </p:cNvPr>
          <p:cNvSpPr>
            <a:spLocks noGrp="1"/>
          </p:cNvSpPr>
          <p:nvPr>
            <p:ph type="title"/>
          </p:nvPr>
        </p:nvSpPr>
        <p:spPr/>
        <p:txBody>
          <a:bodyPr>
            <a:normAutofit/>
          </a:bodyPr>
          <a:lstStyle/>
          <a:p>
            <a:r>
              <a:rPr lang="it-IT" sz="2500" b="1" dirty="0"/>
              <a:t>Oggetto: Linee-Guida ai sensi del Decreto del Presidente del Consiglio dei Ministri 17 Maggio 2020, art.1, lett. e). </a:t>
            </a:r>
            <a:endParaRPr lang="it-IT" sz="2500" dirty="0"/>
          </a:p>
        </p:txBody>
      </p:sp>
      <p:sp>
        <p:nvSpPr>
          <p:cNvPr id="3" name="Segnaposto contenuto 2">
            <a:extLst>
              <a:ext uri="{FF2B5EF4-FFF2-40B4-BE49-F238E27FC236}">
                <a16:creationId xmlns:a16="http://schemas.microsoft.com/office/drawing/2014/main" id="{790B4F97-0F86-438D-BDF8-F7EBB5A3324F}"/>
              </a:ext>
            </a:extLst>
          </p:cNvPr>
          <p:cNvSpPr>
            <a:spLocks noGrp="1"/>
          </p:cNvSpPr>
          <p:nvPr>
            <p:ph idx="1"/>
          </p:nvPr>
        </p:nvSpPr>
        <p:spPr/>
        <p:txBody>
          <a:bodyPr>
            <a:normAutofit/>
          </a:bodyPr>
          <a:lstStyle/>
          <a:p>
            <a:pPr marL="0" indent="0">
              <a:buNone/>
            </a:pPr>
            <a:r>
              <a:rPr lang="it-IT" sz="2000" b="1" i="1" dirty="0"/>
              <a:t>Disciplina e responsabilità </a:t>
            </a:r>
            <a:endParaRPr lang="it-IT" sz="2000" b="1" dirty="0"/>
          </a:p>
          <a:p>
            <a:pPr algn="just"/>
            <a:r>
              <a:rPr lang="it-IT" sz="2000" i="1" dirty="0"/>
              <a:t>Definite dagli enti preposti (Organismi Sportivi-Governo) le contromisure suddivisibili in: </a:t>
            </a:r>
            <a:endParaRPr lang="it-IT" sz="2000" dirty="0"/>
          </a:p>
          <a:p>
            <a:pPr lvl="0" algn="just"/>
            <a:r>
              <a:rPr lang="it-IT" sz="2000" b="1" dirty="0"/>
              <a:t>misure tecniche</a:t>
            </a:r>
            <a:r>
              <a:rPr lang="it-IT" sz="2000" dirty="0"/>
              <a:t>, quali a titolo esemplificativo interventi strutturali, sugli impianti di areazione, dispositivi igienico sanitari, etc. </a:t>
            </a:r>
          </a:p>
          <a:p>
            <a:pPr lvl="0" algn="just"/>
            <a:r>
              <a:rPr lang="it-IT" sz="2000" b="1" dirty="0"/>
              <a:t>misure organizzative e procedurali</a:t>
            </a:r>
            <a:r>
              <a:rPr lang="it-IT" sz="2000" dirty="0"/>
              <a:t>, quali norme comportamentali, procedure di accesso, utilizzo dei dispositivi di prevenzione del contagio, etc. </a:t>
            </a:r>
          </a:p>
          <a:p>
            <a:pPr algn="just"/>
            <a:r>
              <a:rPr lang="it-IT" sz="2000" u="sng" dirty="0"/>
              <a:t>tutte le misure tecniche sono a carico dei gestori delle strutture.</a:t>
            </a:r>
          </a:p>
          <a:p>
            <a:pPr algn="just"/>
            <a:r>
              <a:rPr lang="it-IT" sz="2000" u="sng" dirty="0"/>
              <a:t>i legali rappresentanti (e RSPP-ASPP) dovranno implementare il manuale di utilizzo dell’impianto stesso considerando le misure organizzative e procedurali integrate a quanto sancito dalla FNS, DSA e EPS relativi alla disciplina svolta</a:t>
            </a:r>
          </a:p>
        </p:txBody>
      </p:sp>
    </p:spTree>
    <p:extLst>
      <p:ext uri="{BB962C8B-B14F-4D97-AF65-F5344CB8AC3E}">
        <p14:creationId xmlns:p14="http://schemas.microsoft.com/office/powerpoint/2010/main" val="3921303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0A8649-CE21-44ED-9208-E7C0E2B6BFBA}"/>
              </a:ext>
            </a:extLst>
          </p:cNvPr>
          <p:cNvSpPr>
            <a:spLocks noGrp="1"/>
          </p:cNvSpPr>
          <p:nvPr>
            <p:ph type="title"/>
          </p:nvPr>
        </p:nvSpPr>
        <p:spPr/>
        <p:txBody>
          <a:bodyPr>
            <a:noAutofit/>
          </a:bodyPr>
          <a:lstStyle/>
          <a:p>
            <a:pPr algn="just"/>
            <a:r>
              <a:rPr lang="it-IT" sz="2400" b="1" dirty="0"/>
              <a:t>PROTOCOLLO DI DETTAGLIO PER LE ATTIVITÀ DI ALLENAMENTO DELLA</a:t>
            </a:r>
            <a:br>
              <a:rPr lang="it-IT" sz="2400" b="1" dirty="0"/>
            </a:br>
            <a:r>
              <a:rPr lang="it-IT" sz="2400" b="1" dirty="0"/>
              <a:t>FEDERAZIONE ITALIANA TENNISTAVOLO - </a:t>
            </a:r>
            <a:r>
              <a:rPr lang="it-IT" sz="1800" dirty="0"/>
              <a:t>Aggiornamento n° 3 del 10.06.2020</a:t>
            </a:r>
            <a:endParaRPr lang="it-IT" sz="2500" b="1" dirty="0"/>
          </a:p>
        </p:txBody>
      </p:sp>
      <p:sp>
        <p:nvSpPr>
          <p:cNvPr id="3" name="Segnaposto contenuto 2">
            <a:extLst>
              <a:ext uri="{FF2B5EF4-FFF2-40B4-BE49-F238E27FC236}">
                <a16:creationId xmlns:a16="http://schemas.microsoft.com/office/drawing/2014/main" id="{C2EE178D-0B26-4923-83E1-7520346EB9EC}"/>
              </a:ext>
            </a:extLst>
          </p:cNvPr>
          <p:cNvSpPr>
            <a:spLocks noGrp="1"/>
          </p:cNvSpPr>
          <p:nvPr>
            <p:ph idx="1"/>
          </p:nvPr>
        </p:nvSpPr>
        <p:spPr/>
        <p:txBody>
          <a:bodyPr>
            <a:normAutofit fontScale="92500" lnSpcReduction="20000"/>
          </a:bodyPr>
          <a:lstStyle/>
          <a:p>
            <a:pPr marL="0" indent="0" algn="just">
              <a:buNone/>
            </a:pPr>
            <a:r>
              <a:rPr lang="it-IT" sz="2000" b="1" dirty="0"/>
              <a:t>Responsabilità e solidarietà</a:t>
            </a:r>
          </a:p>
          <a:p>
            <a:pPr algn="just"/>
            <a:r>
              <a:rPr lang="it-IT" dirty="0"/>
              <a:t>La Federazione Italiana Tennistavolo confida sul senso di responsabilità di tutti i dirigenti delle associazioni/società sportive, degli allenatori e dei giocatori o dei loro genitori che dovranno attenersi scrupolosamente alle linee guida del seguente protocollo nella consapevolezza che il comportamento di ciascuno condiziona la possibilità di ritornare a praticare il nostro sport con minori restrizioni.</a:t>
            </a:r>
          </a:p>
          <a:p>
            <a:pPr algn="just"/>
            <a:r>
              <a:rPr lang="it-IT" dirty="0"/>
              <a:t>La Federazione Italiana Tennistavolo non si assume nessuna responsabilità per eventuali infezioni da Corona-Virus contratte durante gli allenamenti e raccomanda a tutte le persone appartenenti a categorie con maggior rischio correlate al contagio di non partecipare ancora agli allenamenti o di parteciparvi solo dopo aver consultato il proprio medico e, in ogni caso, di rispettare le direttive previste dagli specifici protocolli emanati dalle autorità governative.</a:t>
            </a:r>
            <a:endParaRPr lang="it-IT" sz="2000" dirty="0"/>
          </a:p>
        </p:txBody>
      </p:sp>
    </p:spTree>
    <p:extLst>
      <p:ext uri="{BB962C8B-B14F-4D97-AF65-F5344CB8AC3E}">
        <p14:creationId xmlns:p14="http://schemas.microsoft.com/office/powerpoint/2010/main" val="2535410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9CD7A5-2666-48EE-A0C2-D5B792DD39AC}"/>
              </a:ext>
            </a:extLst>
          </p:cNvPr>
          <p:cNvSpPr>
            <a:spLocks noGrp="1"/>
          </p:cNvSpPr>
          <p:nvPr>
            <p:ph type="title"/>
          </p:nvPr>
        </p:nvSpPr>
        <p:spPr>
          <a:xfrm>
            <a:off x="1014368" y="386404"/>
            <a:ext cx="10515600" cy="1325563"/>
          </a:xfrm>
        </p:spPr>
        <p:txBody>
          <a:bodyPr>
            <a:noAutofit/>
          </a:bodyPr>
          <a:lstStyle/>
          <a:p>
            <a:r>
              <a:rPr lang="it-IT" sz="2800" b="1" dirty="0"/>
              <a:t>PROTOCOLLO DI DETTAGLIO PER LE ATTIVITÀ DI ALLENAMENTO DELLA</a:t>
            </a:r>
            <a:br>
              <a:rPr lang="it-IT" sz="2800" b="1" dirty="0"/>
            </a:br>
            <a:r>
              <a:rPr lang="it-IT" sz="2800" b="1" dirty="0"/>
              <a:t>FEDERAZIONE ITALIANA TENNISTAVOLO - </a:t>
            </a:r>
            <a:r>
              <a:rPr lang="it-IT" sz="2000" dirty="0"/>
              <a:t>Aggiornamento n° 3 del 10.06.2020</a:t>
            </a:r>
            <a:endParaRPr lang="it-IT" sz="2000" b="1" dirty="0"/>
          </a:p>
        </p:txBody>
      </p:sp>
      <p:sp>
        <p:nvSpPr>
          <p:cNvPr id="3" name="Segnaposto contenuto 2">
            <a:extLst>
              <a:ext uri="{FF2B5EF4-FFF2-40B4-BE49-F238E27FC236}">
                <a16:creationId xmlns:a16="http://schemas.microsoft.com/office/drawing/2014/main" id="{1BE096EE-E65F-43F8-B9FB-30EAF3838CBE}"/>
              </a:ext>
            </a:extLst>
          </p:cNvPr>
          <p:cNvSpPr>
            <a:spLocks noGrp="1"/>
          </p:cNvSpPr>
          <p:nvPr>
            <p:ph idx="1"/>
          </p:nvPr>
        </p:nvSpPr>
        <p:spPr/>
        <p:txBody>
          <a:bodyPr>
            <a:normAutofit/>
          </a:bodyPr>
          <a:lstStyle/>
          <a:p>
            <a:endParaRPr lang="it-IT" dirty="0"/>
          </a:p>
          <a:p>
            <a:r>
              <a:rPr lang="it-IT" dirty="0"/>
              <a:t>Ogni associazione/società deve nominare un </a:t>
            </a:r>
            <a:r>
              <a:rPr lang="it-IT" i="1" dirty="0"/>
              <a:t>“Responsabile del protocollo COVID-19” </a:t>
            </a:r>
            <a:r>
              <a:rPr lang="it-IT" dirty="0"/>
              <a:t>che si occuperà di garantire il rispetto di tutte le raccomandazioni previste dal presente protocollo.</a:t>
            </a:r>
          </a:p>
          <a:p>
            <a:endParaRPr lang="it-IT" dirty="0"/>
          </a:p>
          <a:p>
            <a:r>
              <a:rPr lang="it-IT" dirty="0"/>
              <a:t>Il responsabile può essere anche l’allenatore.</a:t>
            </a:r>
            <a:endParaRPr lang="it-IT" sz="2000" dirty="0"/>
          </a:p>
        </p:txBody>
      </p:sp>
    </p:spTree>
    <p:extLst>
      <p:ext uri="{BB962C8B-B14F-4D97-AF65-F5344CB8AC3E}">
        <p14:creationId xmlns:p14="http://schemas.microsoft.com/office/powerpoint/2010/main" val="1154095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E2260B-6663-4FC5-93FF-890B1C6B7E07}"/>
              </a:ext>
            </a:extLst>
          </p:cNvPr>
          <p:cNvSpPr>
            <a:spLocks noGrp="1"/>
          </p:cNvSpPr>
          <p:nvPr>
            <p:ph type="title"/>
          </p:nvPr>
        </p:nvSpPr>
        <p:spPr/>
        <p:txBody>
          <a:bodyPr>
            <a:normAutofit/>
          </a:bodyPr>
          <a:lstStyle/>
          <a:p>
            <a:r>
              <a:rPr lang="it-IT" sz="2500" dirty="0"/>
              <a:t>Gli obblighi di sicurezza per le Associazioni sportive ex </a:t>
            </a:r>
            <a:r>
              <a:rPr lang="it-IT" sz="2500" dirty="0" err="1"/>
              <a:t>D.Lgs.</a:t>
            </a:r>
            <a:r>
              <a:rPr lang="it-IT" sz="2500" dirty="0"/>
              <a:t> 81/08</a:t>
            </a:r>
          </a:p>
        </p:txBody>
      </p:sp>
      <p:sp>
        <p:nvSpPr>
          <p:cNvPr id="3" name="Segnaposto contenuto 2">
            <a:extLst>
              <a:ext uri="{FF2B5EF4-FFF2-40B4-BE49-F238E27FC236}">
                <a16:creationId xmlns:a16="http://schemas.microsoft.com/office/drawing/2014/main" id="{7D00BFE3-5A90-4CEC-B21D-DEAC48264D4A}"/>
              </a:ext>
            </a:extLst>
          </p:cNvPr>
          <p:cNvSpPr>
            <a:spLocks noGrp="1"/>
          </p:cNvSpPr>
          <p:nvPr>
            <p:ph idx="1"/>
          </p:nvPr>
        </p:nvSpPr>
        <p:spPr/>
        <p:txBody>
          <a:bodyPr>
            <a:normAutofit fontScale="70000" lnSpcReduction="20000"/>
          </a:bodyPr>
          <a:lstStyle/>
          <a:p>
            <a:pPr algn="just"/>
            <a:r>
              <a:rPr lang="it-IT" dirty="0">
                <a:latin typeface="+mj-lt"/>
              </a:rPr>
              <a:t>Il D. Lgs. 81/08 pone a carico del datore di lavoro l’obbligo di garantire la sicurezza di tutti i lavoratori che operano con vincolo di subordinazione nell’Associazione, garantendo innanzitutto che questi vengano adeguatamente informati e formati sui rischi per la salute e sicurezza connessi con le attività svolte, utilizzino attrezzature, impianti e infrastrutture “a norma”, siano forniti di eventuali dispositivi di protezione individuali necessari per eseguire i lavori in sicurezza. Le nuove “figure” lavorative diffusesi nel mondo sportivo di recente, non consentono di identificarsi in una fattispecie tipica già prevista dall’Ordinamento giuridico, pertanto ogni associazione dovrà procedere ad analizzare e qualificare i rapporti instaurati con i propri collaboratori.</a:t>
            </a:r>
          </a:p>
          <a:p>
            <a:pPr algn="just"/>
            <a:r>
              <a:rPr lang="it-IT" b="1" dirty="0">
                <a:latin typeface="+mj-lt"/>
              </a:rPr>
              <a:t> In </a:t>
            </a:r>
            <a:r>
              <a:rPr lang="it-IT" b="1" u="sng" dirty="0">
                <a:latin typeface="+mj-lt"/>
              </a:rPr>
              <a:t>presenza di lavoratori subordinati, </a:t>
            </a:r>
            <a:r>
              <a:rPr lang="it-IT" b="1" dirty="0">
                <a:latin typeface="+mj-lt"/>
              </a:rPr>
              <a:t>il Datore di lavoro dovrà innanzitutto adempiere all’obbligo di: </a:t>
            </a:r>
          </a:p>
          <a:p>
            <a:pPr marL="514350" indent="-514350" algn="just">
              <a:buAutoNum type="arabicPeriod"/>
            </a:pPr>
            <a:r>
              <a:rPr lang="it-IT" dirty="0">
                <a:latin typeface="+mj-lt"/>
              </a:rPr>
              <a:t>valutare tutti i rischi a cui sono soggetti i lavoratori; </a:t>
            </a:r>
          </a:p>
          <a:p>
            <a:pPr marL="514350" indent="-514350" algn="just">
              <a:buAutoNum type="arabicPeriod"/>
            </a:pPr>
            <a:r>
              <a:rPr lang="it-IT" dirty="0">
                <a:latin typeface="+mj-lt"/>
              </a:rPr>
              <a:t>nominare un Responsabile del Servizio di Prevenzione e Protezione (RSPP), o svolgere direttamente i compiti del Servizio di Prevenzione e Protezione, acquisendo le necessarie competenze previste dalla legge. </a:t>
            </a:r>
          </a:p>
          <a:p>
            <a:pPr marL="514350" indent="-514350" algn="just">
              <a:buFont typeface="Arial"/>
              <a:buAutoNum type="arabicPeriod"/>
            </a:pPr>
            <a:r>
              <a:rPr lang="it-IT" dirty="0">
                <a:latin typeface="+mj-lt"/>
              </a:rPr>
              <a:t>redigere il documento di valutazione dei rischi</a:t>
            </a:r>
          </a:p>
          <a:p>
            <a:pPr marL="0" indent="0" algn="just">
              <a:buNone/>
            </a:pPr>
            <a:endParaRPr lang="it-IT" dirty="0"/>
          </a:p>
        </p:txBody>
      </p:sp>
    </p:spTree>
    <p:extLst>
      <p:ext uri="{BB962C8B-B14F-4D97-AF65-F5344CB8AC3E}">
        <p14:creationId xmlns:p14="http://schemas.microsoft.com/office/powerpoint/2010/main" val="3833495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5626C7-333E-4B0E-B25C-79456ED18A5D}"/>
              </a:ext>
            </a:extLst>
          </p:cNvPr>
          <p:cNvSpPr>
            <a:spLocks noGrp="1"/>
          </p:cNvSpPr>
          <p:nvPr>
            <p:ph type="title"/>
          </p:nvPr>
        </p:nvSpPr>
        <p:spPr/>
        <p:txBody>
          <a:bodyPr>
            <a:normAutofit/>
          </a:bodyPr>
          <a:lstStyle/>
          <a:p>
            <a:r>
              <a:rPr lang="it-IT" sz="2500" dirty="0"/>
              <a:t>Gli obblighi di sicurezza per le Associazioni sportive ex </a:t>
            </a:r>
            <a:r>
              <a:rPr lang="it-IT" sz="2500" dirty="0" err="1"/>
              <a:t>D.Lgs.</a:t>
            </a:r>
            <a:r>
              <a:rPr lang="it-IT" sz="2500" dirty="0"/>
              <a:t> 81/08</a:t>
            </a:r>
          </a:p>
        </p:txBody>
      </p:sp>
      <p:sp>
        <p:nvSpPr>
          <p:cNvPr id="3" name="Segnaposto contenuto 2">
            <a:extLst>
              <a:ext uri="{FF2B5EF4-FFF2-40B4-BE49-F238E27FC236}">
                <a16:creationId xmlns:a16="http://schemas.microsoft.com/office/drawing/2014/main" id="{4BEECABE-A0E3-4B7E-9EF1-FB0F9F2E4FDF}"/>
              </a:ext>
            </a:extLst>
          </p:cNvPr>
          <p:cNvSpPr>
            <a:spLocks noGrp="1"/>
          </p:cNvSpPr>
          <p:nvPr>
            <p:ph idx="1"/>
          </p:nvPr>
        </p:nvSpPr>
        <p:spPr/>
        <p:txBody>
          <a:bodyPr>
            <a:normAutofit/>
          </a:bodyPr>
          <a:lstStyle/>
          <a:p>
            <a:pPr algn="just"/>
            <a:endParaRPr lang="it-IT" sz="2000" dirty="0"/>
          </a:p>
          <a:p>
            <a:pPr algn="just"/>
            <a:r>
              <a:rPr lang="it-IT" sz="2000" dirty="0"/>
              <a:t>La valutazione dei rischi è lo strumento fondamentale per determinare dettagliatamente i successivi adempimenti, nonché le specifiche misure di sicurezza da mettere in atto per la tutela della salute e sicurezza dei lavoratori. </a:t>
            </a:r>
          </a:p>
          <a:p>
            <a:pPr algn="just"/>
            <a:endParaRPr lang="it-IT" sz="2000" dirty="0"/>
          </a:p>
          <a:p>
            <a:pPr algn="just"/>
            <a:endParaRPr lang="it-IT" sz="2000" dirty="0"/>
          </a:p>
          <a:p>
            <a:pPr algn="just"/>
            <a:r>
              <a:rPr lang="it-IT" sz="2000" dirty="0"/>
              <a:t>Tra queste ultime vanno annoverate anche le misure per la gestione delle emergenze, compreso il primo soccorso. Per semplicità, riportiamo di seguito uno schema utile per individuare i principali obblighi</a:t>
            </a:r>
          </a:p>
        </p:txBody>
      </p:sp>
    </p:spTree>
    <p:extLst>
      <p:ext uri="{BB962C8B-B14F-4D97-AF65-F5344CB8AC3E}">
        <p14:creationId xmlns:p14="http://schemas.microsoft.com/office/powerpoint/2010/main" val="3595973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311EE4-D7AE-4AE5-BEFC-7188B58FC1FD}"/>
              </a:ext>
            </a:extLst>
          </p:cNvPr>
          <p:cNvSpPr>
            <a:spLocks noGrp="1"/>
          </p:cNvSpPr>
          <p:nvPr>
            <p:ph type="title"/>
          </p:nvPr>
        </p:nvSpPr>
        <p:spPr/>
        <p:txBody>
          <a:bodyPr>
            <a:normAutofit/>
          </a:bodyPr>
          <a:lstStyle/>
          <a:p>
            <a:r>
              <a:rPr lang="it-IT" sz="2500" dirty="0"/>
              <a:t>Gli obblighi di sicurezza per le Associazioni sportive ex </a:t>
            </a:r>
            <a:r>
              <a:rPr lang="it-IT" sz="2500" dirty="0" err="1"/>
              <a:t>D.Lgs.</a:t>
            </a:r>
            <a:r>
              <a:rPr lang="it-IT" sz="2500" dirty="0"/>
              <a:t> 81/08</a:t>
            </a:r>
          </a:p>
        </p:txBody>
      </p:sp>
      <p:sp>
        <p:nvSpPr>
          <p:cNvPr id="3" name="Segnaposto contenuto 2">
            <a:extLst>
              <a:ext uri="{FF2B5EF4-FFF2-40B4-BE49-F238E27FC236}">
                <a16:creationId xmlns:a16="http://schemas.microsoft.com/office/drawing/2014/main" id="{B442FE3E-6604-46AE-8B84-FA01C54DAEE7}"/>
              </a:ext>
            </a:extLst>
          </p:cNvPr>
          <p:cNvSpPr>
            <a:spLocks noGrp="1"/>
          </p:cNvSpPr>
          <p:nvPr>
            <p:ph idx="1"/>
          </p:nvPr>
        </p:nvSpPr>
        <p:spPr/>
        <p:txBody>
          <a:bodyPr>
            <a:normAutofit/>
          </a:bodyPr>
          <a:lstStyle/>
          <a:p>
            <a:pPr marL="0" indent="0" algn="just">
              <a:buNone/>
            </a:pPr>
            <a:r>
              <a:rPr lang="de-DE" sz="2000" b="1" dirty="0">
                <a:latin typeface="+mj-lt"/>
              </a:rPr>
              <a:t>L. n. 98/2013 ART 32 : </a:t>
            </a:r>
            <a:r>
              <a:rPr lang="it-IT" sz="2000" i="1" dirty="0">
                <a:latin typeface="+mj-lt"/>
              </a:rPr>
              <a:t>Al decreto legislativo 9 aprile 2008, n. 81, sono apportate le seguenti modificazioni:</a:t>
            </a:r>
            <a:endParaRPr lang="it-IT" sz="2000" dirty="0">
              <a:latin typeface="+mj-lt"/>
            </a:endParaRPr>
          </a:p>
          <a:p>
            <a:pPr algn="just"/>
            <a:r>
              <a:rPr lang="it-IT" sz="2000" i="1" dirty="0">
                <a:latin typeface="+mj-lt"/>
              </a:rPr>
              <a:t>a)all’articolo 3, il comma 12-bis è sostituito dal seguente:“12-bis. Nei confronti dei volontari di cui alla legge 11 agosto 1991, n. 266, dei volontari che effettuano servizio civile, </a:t>
            </a:r>
            <a:r>
              <a:rPr lang="it-IT" sz="2000" b="1" i="1" dirty="0">
                <a:latin typeface="+mj-lt"/>
              </a:rPr>
              <a:t>dei soggetti che prestano la propria attività, spontaneamente e a titolo gratuito o con mero rimborso di spese, in favore delle associazioni di promozione sociale di cui alla legge 7 dicembre 2000, n. 383</a:t>
            </a:r>
            <a:r>
              <a:rPr lang="it-IT" sz="2000" i="1" dirty="0">
                <a:latin typeface="+mj-lt"/>
              </a:rPr>
              <a:t>, e delle </a:t>
            </a:r>
            <a:r>
              <a:rPr lang="it-IT" sz="2000" i="1" u="sng" dirty="0">
                <a:latin typeface="+mj-lt"/>
              </a:rPr>
              <a:t>associazioni sportive dilettantistiche di cui alla legge 16 dicembre 1991, n. 398, e all’articolo 90 della legge 27 dicembre 2002, n. 289, e successive modificazioni, nonché nei confronti di tutti i soggetti di cui all’articolo 67, comma 1, lettera m), del testo unico di cui al d.P.R.22 dicembre 1986, n. 917, e successive modificazioni, si applicano le disposizioni di cui all’articolo 21 del presente decreto</a:t>
            </a:r>
            <a:r>
              <a:rPr lang="it-IT" sz="2000" i="1" dirty="0">
                <a:latin typeface="+mj-lt"/>
              </a:rPr>
              <a:t>. </a:t>
            </a:r>
            <a:endParaRPr lang="it-IT" sz="2000" dirty="0">
              <a:latin typeface="+mj-lt"/>
            </a:endParaRPr>
          </a:p>
        </p:txBody>
      </p:sp>
    </p:spTree>
    <p:extLst>
      <p:ext uri="{BB962C8B-B14F-4D97-AF65-F5344CB8AC3E}">
        <p14:creationId xmlns:p14="http://schemas.microsoft.com/office/powerpoint/2010/main" val="348881045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zione2" id="{7CF21B30-CC27-6A49-99A3-4E9A4787732B}" vid="{AA0C0F3C-759B-954C-BFC4-48DAB45D36C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00F54026E3EDEA488CB9DE6B63497FAC" ma:contentTypeVersion="9" ma:contentTypeDescription="Creare un nuovo documento." ma:contentTypeScope="" ma:versionID="f149551c390a70214e42275f4b7bc1a3">
  <xsd:schema xmlns:xsd="http://www.w3.org/2001/XMLSchema" xmlns:xs="http://www.w3.org/2001/XMLSchema" xmlns:p="http://schemas.microsoft.com/office/2006/metadata/properties" xmlns:ns3="ca636c35-0afe-4dbb-aaef-4b67dcac65c4" targetNamespace="http://schemas.microsoft.com/office/2006/metadata/properties" ma:root="true" ma:fieldsID="daf7caa0a4245e6a63b47b02055358cb" ns3:_="">
    <xsd:import namespace="ca636c35-0afe-4dbb-aaef-4b67dcac65c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636c35-0afe-4dbb-aaef-4b67dcac65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C4512D-DD3F-47CF-BC2B-CE6D63E957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636c35-0afe-4dbb-aaef-4b67dcac65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F40D4B1-2237-4C5E-84D8-79322464B14F}">
  <ds:schemaRefs>
    <ds:schemaRef ds:uri="http://schemas.microsoft.com/office/2006/metadata/properties"/>
    <ds:schemaRef ds:uri="http://schemas.microsoft.com/office/infopath/2007/PartnerControls"/>
    <ds:schemaRef ds:uri="http://schemas.microsoft.com/office/2006/documentManagement/types"/>
    <ds:schemaRef ds:uri="http://purl.org/dc/terms/"/>
    <ds:schemaRef ds:uri="ca636c35-0afe-4dbb-aaef-4b67dcac65c4"/>
    <ds:schemaRef ds:uri="http://purl.org/dc/elements/1.1/"/>
    <ds:schemaRef ds:uri="http://purl.org/dc/dcmitype/"/>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B284320-3C7E-4062-81D9-F9658754CDC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modello fipav</Template>
  <TotalTime>365</TotalTime>
  <Words>3067</Words>
  <Application>Microsoft Office PowerPoint</Application>
  <PresentationFormat>Widescreen</PresentationFormat>
  <Paragraphs>101</Paragraphs>
  <Slides>17</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17</vt:i4>
      </vt:variant>
    </vt:vector>
  </HeadingPairs>
  <TitlesOfParts>
    <vt:vector size="22" baseType="lpstr">
      <vt:lpstr>Arial</vt:lpstr>
      <vt:lpstr>Calibri</vt:lpstr>
      <vt:lpstr>Calibri Light</vt:lpstr>
      <vt:lpstr>Karla</vt:lpstr>
      <vt:lpstr>Tema di Office</vt:lpstr>
      <vt:lpstr>     Federazione Italiana Tennistavolo     NORMATIVA DELL’EMERGENZA, PROTOCOLLI E RESPONSABILITA’</vt:lpstr>
      <vt:lpstr>Oggetto: Linee-Guida ai sensi del Decreto del Presidente del Consiglio dei Ministri 17 Maggio 2020, art.1, lett. e).   </vt:lpstr>
      <vt:lpstr>Oggetto: Linee-Guida ai sensi del Decreto del Presidente del Consiglio dei Ministri 17 Maggio 2020, art.1, lett. e). </vt:lpstr>
      <vt:lpstr>Oggetto: Linee-Guida ai sensi del Decreto del Presidente del Consiglio dei Ministri 17 Maggio 2020, art.1, lett. e). </vt:lpstr>
      <vt:lpstr>PROTOCOLLO DI DETTAGLIO PER LE ATTIVITÀ DI ALLENAMENTO DELLA FEDERAZIONE ITALIANA TENNISTAVOLO - Aggiornamento n° 3 del 10.06.2020</vt:lpstr>
      <vt:lpstr>PROTOCOLLO DI DETTAGLIO PER LE ATTIVITÀ DI ALLENAMENTO DELLA FEDERAZIONE ITALIANA TENNISTAVOLO - Aggiornamento n° 3 del 10.06.2020</vt:lpstr>
      <vt:lpstr>Gli obblighi di sicurezza per le Associazioni sportive ex D.Lgs. 81/08</vt:lpstr>
      <vt:lpstr>Gli obblighi di sicurezza per le Associazioni sportive ex D.Lgs. 81/08</vt:lpstr>
      <vt:lpstr>Gli obblighi di sicurezza per le Associazioni sportive ex D.Lgs. 81/08</vt:lpstr>
      <vt:lpstr>Art.21 - decreto legislativo 9 aprile 2008, n. 81</vt:lpstr>
      <vt:lpstr>Gli obblighi di sicurezza per le Associazioni sportive ex D.Lgs. 81/08</vt:lpstr>
      <vt:lpstr>Responsabilità del datore di lavoro ed onere della prova </vt:lpstr>
      <vt:lpstr>Responsabilità del datore di lavoro ed onere della prova</vt:lpstr>
      <vt:lpstr>Le sanzioni per l’inosservanza delle misure </vt:lpstr>
      <vt:lpstr>Le sanzioni per l’inosservanza delle misure </vt:lpstr>
      <vt:lpstr>Le sanzioni per l’inosservanza delle misure </vt:lpstr>
      <vt:lpstr>Le sanzioni  per l’inosservanza delle misure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 di Microsoft Office</dc:creator>
  <cp:lastModifiedBy>Avv. Giancarlo Guarino</cp:lastModifiedBy>
  <cp:revision>58</cp:revision>
  <dcterms:created xsi:type="dcterms:W3CDTF">2020-05-14T14:58:17Z</dcterms:created>
  <dcterms:modified xsi:type="dcterms:W3CDTF">2020-06-13T08:48:02Z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0x01010000F54026E3EDEA488CB9DE6B63497FAC</vt:lpwstr>
  </property>
</Properties>
</file>